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85" r:id="rId3"/>
    <p:sldId id="281" r:id="rId4"/>
    <p:sldId id="282" r:id="rId5"/>
    <p:sldId id="286" r:id="rId6"/>
    <p:sldId id="261" r:id="rId7"/>
    <p:sldId id="268" r:id="rId8"/>
    <p:sldId id="275" r:id="rId9"/>
    <p:sldId id="280" r:id="rId10"/>
    <p:sldId id="283" r:id="rId11"/>
    <p:sldId id="284" r:id="rId12"/>
    <p:sldId id="287" r:id="rId13"/>
    <p:sldId id="263"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87"/>
    <a:srgbClr val="3E8937"/>
    <a:srgbClr val="008FEC"/>
    <a:srgbClr val="56B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83025"/>
  </p:normalViewPr>
  <p:slideViewPr>
    <p:cSldViewPr snapToGrid="0" snapToObjects="1">
      <p:cViewPr varScale="1">
        <p:scale>
          <a:sx n="87" d="100"/>
          <a:sy n="87" d="100"/>
        </p:scale>
        <p:origin x="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chelseaharnish/Dropbox/VAEEC/Membership/membership%20list%20all%20year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chelseaharnish/Dropbox/VAEEC/Membership/membership%20list%20all%20ye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'Yearly Comparison'!$A$2</c:f>
              <c:strCache>
                <c:ptCount val="1"/>
                <c:pt idx="0">
                  <c:v>Academic</c:v>
                </c:pt>
              </c:strCache>
            </c:strRef>
          </c:tx>
          <c:spPr>
            <a:solidFill>
              <a:srgbClr val="C00000"/>
            </a:solidFill>
            <a:ln>
              <a:noFill/>
            </a:ln>
            <a:effectLst/>
          </c:spPr>
          <c:invertIfNegative val="0"/>
          <c:cat>
            <c:strRef>
              <c:f>'Yearly Comparison'!$B$1:$D$1</c:f>
              <c:strCache>
                <c:ptCount val="3"/>
                <c:pt idx="0">
                  <c:v>2014-15</c:v>
                </c:pt>
                <c:pt idx="1">
                  <c:v>2015-16</c:v>
                </c:pt>
                <c:pt idx="2">
                  <c:v>2016-17</c:v>
                </c:pt>
              </c:strCache>
            </c:strRef>
          </c:cat>
          <c:val>
            <c:numRef>
              <c:f>'Yearly Comparison'!$B$2:$D$2</c:f>
              <c:numCache>
                <c:formatCode>0</c:formatCode>
                <c:ptCount val="3"/>
                <c:pt idx="0">
                  <c:v>0.0</c:v>
                </c:pt>
                <c:pt idx="1">
                  <c:v>0.0</c:v>
                </c:pt>
                <c:pt idx="2">
                  <c:v>2.0</c:v>
                </c:pt>
              </c:numCache>
            </c:numRef>
          </c:val>
        </c:ser>
        <c:ser>
          <c:idx val="1"/>
          <c:order val="1"/>
          <c:tx>
            <c:strRef>
              <c:f>'Yearly Comparison'!$A$3</c:f>
              <c:strCache>
                <c:ptCount val="1"/>
                <c:pt idx="0">
                  <c:v>Associate</c:v>
                </c:pt>
              </c:strCache>
            </c:strRef>
          </c:tx>
          <c:spPr>
            <a:solidFill>
              <a:srgbClr val="57BC4E"/>
            </a:solidFill>
            <a:ln>
              <a:noFill/>
            </a:ln>
            <a:effectLst/>
          </c:spPr>
          <c:invertIfNegative val="0"/>
          <c:cat>
            <c:strRef>
              <c:f>'Yearly Comparison'!$B$1:$D$1</c:f>
              <c:strCache>
                <c:ptCount val="3"/>
                <c:pt idx="0">
                  <c:v>2014-15</c:v>
                </c:pt>
                <c:pt idx="1">
                  <c:v>2015-16</c:v>
                </c:pt>
                <c:pt idx="2">
                  <c:v>2016-17</c:v>
                </c:pt>
              </c:strCache>
            </c:strRef>
          </c:cat>
          <c:val>
            <c:numRef>
              <c:f>'Yearly Comparison'!$B$3:$D$3</c:f>
              <c:numCache>
                <c:formatCode>0</c:formatCode>
                <c:ptCount val="3"/>
                <c:pt idx="0">
                  <c:v>5.0</c:v>
                </c:pt>
                <c:pt idx="1">
                  <c:v>7.0</c:v>
                </c:pt>
                <c:pt idx="2">
                  <c:v>14.0</c:v>
                </c:pt>
              </c:numCache>
            </c:numRef>
          </c:val>
        </c:ser>
        <c:ser>
          <c:idx val="2"/>
          <c:order val="2"/>
          <c:tx>
            <c:strRef>
              <c:f>'Yearly Comparison'!$A$4</c:f>
              <c:strCache>
                <c:ptCount val="1"/>
                <c:pt idx="0">
                  <c:v>Business Gold</c:v>
                </c:pt>
              </c:strCache>
            </c:strRef>
          </c:tx>
          <c:spPr>
            <a:solidFill>
              <a:srgbClr val="3E8937"/>
            </a:solidFill>
            <a:ln>
              <a:noFill/>
            </a:ln>
            <a:effectLst/>
          </c:spPr>
          <c:invertIfNegative val="0"/>
          <c:cat>
            <c:strRef>
              <c:f>'Yearly Comparison'!$B$1:$D$1</c:f>
              <c:strCache>
                <c:ptCount val="3"/>
                <c:pt idx="0">
                  <c:v>2014-15</c:v>
                </c:pt>
                <c:pt idx="1">
                  <c:v>2015-16</c:v>
                </c:pt>
                <c:pt idx="2">
                  <c:v>2016-17</c:v>
                </c:pt>
              </c:strCache>
            </c:strRef>
          </c:cat>
          <c:val>
            <c:numRef>
              <c:f>'Yearly Comparison'!$B$4:$D$4</c:f>
              <c:numCache>
                <c:formatCode>0</c:formatCode>
                <c:ptCount val="3"/>
                <c:pt idx="0">
                  <c:v>9.0</c:v>
                </c:pt>
                <c:pt idx="1">
                  <c:v>10.0</c:v>
                </c:pt>
                <c:pt idx="2">
                  <c:v>8.0</c:v>
                </c:pt>
              </c:numCache>
            </c:numRef>
          </c:val>
        </c:ser>
        <c:ser>
          <c:idx val="3"/>
          <c:order val="3"/>
          <c:tx>
            <c:strRef>
              <c:f>'Yearly Comparison'!$A$5</c:f>
              <c:strCache>
                <c:ptCount val="1"/>
                <c:pt idx="0">
                  <c:v>Business Platinum</c:v>
                </c:pt>
              </c:strCache>
            </c:strRef>
          </c:tx>
          <c:spPr>
            <a:solidFill>
              <a:srgbClr val="002A4C"/>
            </a:solidFill>
            <a:ln>
              <a:noFill/>
            </a:ln>
            <a:effectLst/>
          </c:spPr>
          <c:invertIfNegative val="0"/>
          <c:cat>
            <c:strRef>
              <c:f>'Yearly Comparison'!$B$1:$D$1</c:f>
              <c:strCache>
                <c:ptCount val="3"/>
                <c:pt idx="0">
                  <c:v>2014-15</c:v>
                </c:pt>
                <c:pt idx="1">
                  <c:v>2015-16</c:v>
                </c:pt>
                <c:pt idx="2">
                  <c:v>2016-17</c:v>
                </c:pt>
              </c:strCache>
            </c:strRef>
          </c:cat>
          <c:val>
            <c:numRef>
              <c:f>'Yearly Comparison'!$B$5:$D$5</c:f>
              <c:numCache>
                <c:formatCode>0</c:formatCode>
                <c:ptCount val="3"/>
                <c:pt idx="0">
                  <c:v>0.0</c:v>
                </c:pt>
                <c:pt idx="1">
                  <c:v>1.0</c:v>
                </c:pt>
                <c:pt idx="2">
                  <c:v>3.0</c:v>
                </c:pt>
              </c:numCache>
            </c:numRef>
          </c:val>
        </c:ser>
        <c:ser>
          <c:idx val="4"/>
          <c:order val="4"/>
          <c:tx>
            <c:strRef>
              <c:f>'Yearly Comparison'!$A$6</c:f>
              <c:strCache>
                <c:ptCount val="1"/>
                <c:pt idx="0">
                  <c:v>Business Silver</c:v>
                </c:pt>
              </c:strCache>
            </c:strRef>
          </c:tx>
          <c:spPr>
            <a:solidFill>
              <a:srgbClr val="FDED12"/>
            </a:solidFill>
            <a:ln>
              <a:noFill/>
            </a:ln>
            <a:effectLst/>
          </c:spPr>
          <c:invertIfNegative val="0"/>
          <c:cat>
            <c:strRef>
              <c:f>'Yearly Comparison'!$B$1:$D$1</c:f>
              <c:strCache>
                <c:ptCount val="3"/>
                <c:pt idx="0">
                  <c:v>2014-15</c:v>
                </c:pt>
                <c:pt idx="1">
                  <c:v>2015-16</c:v>
                </c:pt>
                <c:pt idx="2">
                  <c:v>2016-17</c:v>
                </c:pt>
              </c:strCache>
            </c:strRef>
          </c:cat>
          <c:val>
            <c:numRef>
              <c:f>'Yearly Comparison'!$B$6:$D$6</c:f>
              <c:numCache>
                <c:formatCode>0</c:formatCode>
                <c:ptCount val="3"/>
                <c:pt idx="0">
                  <c:v>7.0</c:v>
                </c:pt>
                <c:pt idx="1">
                  <c:v>10.0</c:v>
                </c:pt>
                <c:pt idx="2">
                  <c:v>17.0</c:v>
                </c:pt>
              </c:numCache>
            </c:numRef>
          </c:val>
        </c:ser>
        <c:ser>
          <c:idx val="5"/>
          <c:order val="5"/>
          <c:tx>
            <c:strRef>
              <c:f>'Yearly Comparison'!$A$7</c:f>
              <c:strCache>
                <c:ptCount val="1"/>
                <c:pt idx="0">
                  <c:v>Government</c:v>
                </c:pt>
              </c:strCache>
            </c:strRef>
          </c:tx>
          <c:spPr>
            <a:solidFill>
              <a:srgbClr val="005087"/>
            </a:solidFill>
            <a:ln>
              <a:noFill/>
            </a:ln>
            <a:effectLst/>
          </c:spPr>
          <c:invertIfNegative val="0"/>
          <c:cat>
            <c:strRef>
              <c:f>'Yearly Comparison'!$B$1:$D$1</c:f>
              <c:strCache>
                <c:ptCount val="3"/>
                <c:pt idx="0">
                  <c:v>2014-15</c:v>
                </c:pt>
                <c:pt idx="1">
                  <c:v>2015-16</c:v>
                </c:pt>
                <c:pt idx="2">
                  <c:v>2016-17</c:v>
                </c:pt>
              </c:strCache>
            </c:strRef>
          </c:cat>
          <c:val>
            <c:numRef>
              <c:f>'Yearly Comparison'!$B$7:$D$7</c:f>
              <c:numCache>
                <c:formatCode>0</c:formatCode>
                <c:ptCount val="3"/>
                <c:pt idx="0">
                  <c:v>8.0</c:v>
                </c:pt>
                <c:pt idx="1">
                  <c:v>11.0</c:v>
                </c:pt>
                <c:pt idx="2">
                  <c:v>13.0</c:v>
                </c:pt>
              </c:numCache>
            </c:numRef>
          </c:val>
        </c:ser>
        <c:ser>
          <c:idx val="6"/>
          <c:order val="6"/>
          <c:tx>
            <c:strRef>
              <c:f>'Yearly Comparison'!$A$8</c:f>
              <c:strCache>
                <c:ptCount val="1"/>
                <c:pt idx="0">
                  <c:v>Individual</c:v>
                </c:pt>
              </c:strCache>
            </c:strRef>
          </c:tx>
          <c:spPr>
            <a:solidFill>
              <a:srgbClr val="008FEC"/>
            </a:solidFill>
            <a:ln>
              <a:noFill/>
            </a:ln>
            <a:effectLst/>
          </c:spPr>
          <c:invertIfNegative val="0"/>
          <c:cat>
            <c:strRef>
              <c:f>'Yearly Comparison'!$B$1:$D$1</c:f>
              <c:strCache>
                <c:ptCount val="3"/>
                <c:pt idx="0">
                  <c:v>2014-15</c:v>
                </c:pt>
                <c:pt idx="1">
                  <c:v>2015-16</c:v>
                </c:pt>
                <c:pt idx="2">
                  <c:v>2016-17</c:v>
                </c:pt>
              </c:strCache>
            </c:strRef>
          </c:cat>
          <c:val>
            <c:numRef>
              <c:f>'Yearly Comparison'!$B$8:$D$8</c:f>
              <c:numCache>
                <c:formatCode>0</c:formatCode>
                <c:ptCount val="3"/>
                <c:pt idx="0">
                  <c:v>25.0</c:v>
                </c:pt>
                <c:pt idx="1">
                  <c:v>19.0</c:v>
                </c:pt>
                <c:pt idx="2">
                  <c:v>16.0</c:v>
                </c:pt>
              </c:numCache>
            </c:numRef>
          </c:val>
        </c:ser>
        <c:dLbls>
          <c:showLegendKey val="0"/>
          <c:showVal val="0"/>
          <c:showCatName val="0"/>
          <c:showSerName val="0"/>
          <c:showPercent val="0"/>
          <c:showBubbleSize val="0"/>
        </c:dLbls>
        <c:gapWidth val="182"/>
        <c:axId val="189298992"/>
        <c:axId val="239158752"/>
      </c:barChart>
      <c:catAx>
        <c:axId val="18929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158752"/>
        <c:crosses val="autoZero"/>
        <c:auto val="1"/>
        <c:lblAlgn val="ctr"/>
        <c:lblOffset val="100"/>
        <c:noMultiLvlLbl val="0"/>
      </c:catAx>
      <c:valAx>
        <c:axId val="23915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989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127928005203754"/>
          <c:y val="0.950786717164143"/>
          <c:w val="0.966633173115707"/>
          <c:h val="0.04921328283585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rgbClr val="3E8937"/>
              </a:solidFill>
            </a:ln>
          </c:spPr>
          <c:dPt>
            <c:idx val="0"/>
            <c:bubble3D val="0"/>
            <c:spPr>
              <a:solidFill>
                <a:srgbClr val="FF0000"/>
              </a:solidFill>
              <a:ln w="19050">
                <a:solidFill>
                  <a:srgbClr val="FF0000"/>
                </a:solidFill>
              </a:ln>
              <a:effectLst/>
            </c:spPr>
          </c:dPt>
          <c:dPt>
            <c:idx val="1"/>
            <c:bubble3D val="0"/>
            <c:spPr>
              <a:solidFill>
                <a:srgbClr val="005087"/>
              </a:solidFill>
              <a:ln w="19050">
                <a:solidFill>
                  <a:srgbClr val="005087"/>
                </a:solidFill>
              </a:ln>
              <a:effectLst/>
            </c:spPr>
          </c:dPt>
          <c:dPt>
            <c:idx val="2"/>
            <c:bubble3D val="0"/>
            <c:spPr>
              <a:solidFill>
                <a:srgbClr val="3E8937"/>
              </a:solidFill>
              <a:ln w="19050">
                <a:solidFill>
                  <a:srgbClr val="3E8937"/>
                </a:solidFill>
              </a:ln>
              <a:effectLst/>
            </c:spPr>
          </c:dPt>
          <c:dPt>
            <c:idx val="3"/>
            <c:bubble3D val="0"/>
            <c:spPr>
              <a:solidFill>
                <a:srgbClr val="002A4C"/>
              </a:solidFill>
              <a:ln w="19050">
                <a:solidFill>
                  <a:srgbClr val="3E8937"/>
                </a:solidFill>
              </a:ln>
              <a:effectLst/>
            </c:spPr>
          </c:dPt>
          <c:dPt>
            <c:idx val="4"/>
            <c:bubble3D val="0"/>
            <c:spPr>
              <a:solidFill>
                <a:srgbClr val="FDED12"/>
              </a:solidFill>
              <a:ln w="19050">
                <a:solidFill>
                  <a:srgbClr val="FFFF00"/>
                </a:solidFill>
              </a:ln>
              <a:effectLst/>
            </c:spPr>
          </c:dPt>
          <c:dPt>
            <c:idx val="5"/>
            <c:bubble3D val="0"/>
            <c:spPr>
              <a:solidFill>
                <a:srgbClr val="56BC4F"/>
              </a:solidFill>
              <a:ln w="19050">
                <a:solidFill>
                  <a:srgbClr val="3E8937"/>
                </a:solidFill>
              </a:ln>
              <a:effectLst/>
            </c:spPr>
          </c:dPt>
          <c:dPt>
            <c:idx val="6"/>
            <c:bubble3D val="0"/>
            <c:spPr>
              <a:solidFill>
                <a:srgbClr val="008FEC"/>
              </a:solidFill>
              <a:ln w="19050">
                <a:solidFill>
                  <a:srgbClr val="3E8937"/>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'Yearly Comparison'!$A$2:$A$8</c:f>
              <c:strCache>
                <c:ptCount val="7"/>
                <c:pt idx="0">
                  <c:v>Academic</c:v>
                </c:pt>
                <c:pt idx="1">
                  <c:v>Associate</c:v>
                </c:pt>
                <c:pt idx="2">
                  <c:v>Business Gold</c:v>
                </c:pt>
                <c:pt idx="3">
                  <c:v>Business Platinum</c:v>
                </c:pt>
                <c:pt idx="4">
                  <c:v>Business Silver</c:v>
                </c:pt>
                <c:pt idx="5">
                  <c:v>Government</c:v>
                </c:pt>
                <c:pt idx="6">
                  <c:v>Individual</c:v>
                </c:pt>
              </c:strCache>
            </c:strRef>
          </c:cat>
          <c:val>
            <c:numRef>
              <c:f>'Yearly Comparison'!$E$2:$E$8</c:f>
              <c:numCache>
                <c:formatCode>0%</c:formatCode>
                <c:ptCount val="7"/>
                <c:pt idx="0">
                  <c:v>0.0273972602739726</c:v>
                </c:pt>
                <c:pt idx="1">
                  <c:v>0.191780821917808</c:v>
                </c:pt>
                <c:pt idx="2">
                  <c:v>0.10958904109589</c:v>
                </c:pt>
                <c:pt idx="3">
                  <c:v>0.0410958904109589</c:v>
                </c:pt>
                <c:pt idx="4">
                  <c:v>0.232876712328767</c:v>
                </c:pt>
                <c:pt idx="5">
                  <c:v>0.178082191780822</c:v>
                </c:pt>
                <c:pt idx="6">
                  <c:v>0.219178082191781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0525136845700108"/>
          <c:y val="0.855955853518577"/>
          <c:w val="0.890092304411822"/>
          <c:h val="0.1321620402431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A8B59-0DC5-E346-956A-F8098C18473B}" type="datetimeFigureOut">
              <a:rPr lang="en-US" smtClean="0"/>
              <a:t>11/29/16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5FB7F-A071-7549-9F88-067D04A5D931}" type="slidenum">
              <a:rPr lang="en-US" smtClean="0"/>
              <a:t>‹#›</a:t>
            </a:fld>
            <a:endParaRPr lang="en-US"/>
          </a:p>
        </p:txBody>
      </p:sp>
    </p:spTree>
    <p:extLst>
      <p:ext uri="{BB962C8B-B14F-4D97-AF65-F5344CB8AC3E}">
        <p14:creationId xmlns:p14="http://schemas.microsoft.com/office/powerpoint/2010/main" val="1779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E5FB7F-A071-7549-9F88-067D04A5D931}" type="slidenum">
              <a:rPr lang="en-US" smtClean="0"/>
              <a:t>1</a:t>
            </a:fld>
            <a:endParaRPr lang="en-US"/>
          </a:p>
        </p:txBody>
      </p:sp>
    </p:spTree>
    <p:extLst>
      <p:ext uri="{BB962C8B-B14F-4D97-AF65-F5344CB8AC3E}">
        <p14:creationId xmlns:p14="http://schemas.microsoft.com/office/powerpoint/2010/main" val="1696453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E5FB7F-A071-7549-9F88-067D04A5D931}" type="slidenum">
              <a:rPr lang="en-US" smtClean="0"/>
              <a:t>10</a:t>
            </a:fld>
            <a:endParaRPr lang="en-US"/>
          </a:p>
        </p:txBody>
      </p:sp>
    </p:spTree>
    <p:extLst>
      <p:ext uri="{BB962C8B-B14F-4D97-AF65-F5344CB8AC3E}">
        <p14:creationId xmlns:p14="http://schemas.microsoft.com/office/powerpoint/2010/main" val="198417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E5FB7F-A071-7549-9F88-067D04A5D931}" type="slidenum">
              <a:rPr lang="en-US" smtClean="0"/>
              <a:t>11</a:t>
            </a:fld>
            <a:endParaRPr lang="en-US"/>
          </a:p>
        </p:txBody>
      </p:sp>
    </p:spTree>
    <p:extLst>
      <p:ext uri="{BB962C8B-B14F-4D97-AF65-F5344CB8AC3E}">
        <p14:creationId xmlns:p14="http://schemas.microsoft.com/office/powerpoint/2010/main" val="192384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E5FB7F-A071-7549-9F88-067D04A5D931}" type="slidenum">
              <a:rPr lang="en-US" smtClean="0"/>
              <a:t>12</a:t>
            </a:fld>
            <a:endParaRPr lang="en-US"/>
          </a:p>
        </p:txBody>
      </p:sp>
    </p:spTree>
    <p:extLst>
      <p:ext uri="{BB962C8B-B14F-4D97-AF65-F5344CB8AC3E}">
        <p14:creationId xmlns:p14="http://schemas.microsoft.com/office/powerpoint/2010/main" val="1528974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of our award winners who will be honored later today have this logo at the top of their nametag.  If you find yourself in conversation with one of them, please congratulate them on their efforts. </a:t>
            </a:r>
            <a:endParaRPr lang="en-US" dirty="0" smtClean="0"/>
          </a:p>
        </p:txBody>
      </p:sp>
      <p:sp>
        <p:nvSpPr>
          <p:cNvPr id="4" name="Slide Number Placeholder 3"/>
          <p:cNvSpPr>
            <a:spLocks noGrp="1"/>
          </p:cNvSpPr>
          <p:nvPr>
            <p:ph type="sldNum" sz="quarter" idx="10"/>
          </p:nvPr>
        </p:nvSpPr>
        <p:spPr/>
        <p:txBody>
          <a:bodyPr/>
          <a:lstStyle/>
          <a:p>
            <a:fld id="{9BE5FB7F-A071-7549-9F88-067D04A5D931}" type="slidenum">
              <a:rPr lang="en-US" smtClean="0"/>
              <a:t>13</a:t>
            </a:fld>
            <a:endParaRPr lang="en-US"/>
          </a:p>
        </p:txBody>
      </p:sp>
    </p:spTree>
    <p:extLst>
      <p:ext uri="{BB962C8B-B14F-4D97-AF65-F5344CB8AC3E}">
        <p14:creationId xmlns:p14="http://schemas.microsoft.com/office/powerpoint/2010/main" val="187292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In closing, now that you know more about our work, I hope you will become more engaged with our efforts.</a:t>
            </a:r>
          </a:p>
          <a:p>
            <a:endParaRPr lang="en-US" dirty="0"/>
          </a:p>
        </p:txBody>
      </p:sp>
      <p:sp>
        <p:nvSpPr>
          <p:cNvPr id="4" name="Slide Number Placeholder 3"/>
          <p:cNvSpPr>
            <a:spLocks noGrp="1"/>
          </p:cNvSpPr>
          <p:nvPr>
            <p:ph type="sldNum" sz="quarter" idx="10"/>
          </p:nvPr>
        </p:nvSpPr>
        <p:spPr/>
        <p:txBody>
          <a:bodyPr/>
          <a:lstStyle/>
          <a:p>
            <a:fld id="{9BE5FB7F-A071-7549-9F88-067D04A5D931}" type="slidenum">
              <a:rPr lang="en-US" smtClean="0"/>
              <a:t>14</a:t>
            </a:fld>
            <a:endParaRPr lang="en-US"/>
          </a:p>
        </p:txBody>
      </p:sp>
    </p:spTree>
    <p:extLst>
      <p:ext uri="{BB962C8B-B14F-4D97-AF65-F5344CB8AC3E}">
        <p14:creationId xmlns:p14="http://schemas.microsoft.com/office/powerpoint/2010/main" val="205793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a:t>
            </a:r>
            <a:r>
              <a:rPr lang="en-US" baseline="0" dirty="0" smtClean="0"/>
              <a:t> agenda for today’s events (note how different from previous meetings)</a:t>
            </a:r>
          </a:p>
          <a:p>
            <a:endParaRPr lang="en-US" baseline="0" dirty="0" smtClean="0"/>
          </a:p>
          <a:p>
            <a:r>
              <a:rPr lang="en-US" baseline="0" dirty="0" smtClean="0"/>
              <a:t>Next, I’m going to present a few slides on our membership demographics before diving into our programmatic updates</a:t>
            </a:r>
            <a:endParaRPr lang="en-US" dirty="0"/>
          </a:p>
        </p:txBody>
      </p:sp>
      <p:sp>
        <p:nvSpPr>
          <p:cNvPr id="4" name="Slide Number Placeholder 3"/>
          <p:cNvSpPr>
            <a:spLocks noGrp="1"/>
          </p:cNvSpPr>
          <p:nvPr>
            <p:ph type="sldNum" sz="quarter" idx="10"/>
          </p:nvPr>
        </p:nvSpPr>
        <p:spPr/>
        <p:txBody>
          <a:bodyPr/>
          <a:lstStyle/>
          <a:p>
            <a:fld id="{9BE5FB7F-A071-7549-9F88-067D04A5D931}" type="slidenum">
              <a:rPr lang="en-US" smtClean="0"/>
              <a:t>2</a:t>
            </a:fld>
            <a:endParaRPr lang="en-US"/>
          </a:p>
        </p:txBody>
      </p:sp>
    </p:spTree>
    <p:extLst>
      <p:ext uri="{BB962C8B-B14F-4D97-AF65-F5344CB8AC3E}">
        <p14:creationId xmlns:p14="http://schemas.microsoft.com/office/powerpoint/2010/main" val="181958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right to left:</a:t>
            </a:r>
            <a:r>
              <a:rPr lang="en-US" baseline="0" dirty="0" smtClean="0"/>
              <a:t> Academic (red), Associate (light green), Business Gold (dark green), Business Platinum (navy  blue), Business Silver (yellow), Government (dark blue) and Individual (light blue)</a:t>
            </a:r>
            <a:endParaRPr lang="en-US" dirty="0"/>
          </a:p>
        </p:txBody>
      </p:sp>
      <p:sp>
        <p:nvSpPr>
          <p:cNvPr id="4" name="Slide Number Placeholder 3"/>
          <p:cNvSpPr>
            <a:spLocks noGrp="1"/>
          </p:cNvSpPr>
          <p:nvPr>
            <p:ph type="sldNum" sz="quarter" idx="10"/>
          </p:nvPr>
        </p:nvSpPr>
        <p:spPr/>
        <p:txBody>
          <a:bodyPr/>
          <a:lstStyle/>
          <a:p>
            <a:fld id="{9BE5FB7F-A071-7549-9F88-067D04A5D931}" type="slidenum">
              <a:rPr lang="en-US" smtClean="0"/>
              <a:t>3</a:t>
            </a:fld>
            <a:endParaRPr lang="en-US"/>
          </a:p>
        </p:txBody>
      </p:sp>
    </p:spTree>
    <p:extLst>
      <p:ext uri="{BB962C8B-B14F-4D97-AF65-F5344CB8AC3E}">
        <p14:creationId xmlns:p14="http://schemas.microsoft.com/office/powerpoint/2010/main" val="209511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Business Silver, and Individual members are our most</a:t>
            </a:r>
            <a:r>
              <a:rPr lang="en-US" baseline="0" dirty="0" smtClean="0"/>
              <a:t> popular membership levels with Government and Associate levels following closely behind.</a:t>
            </a:r>
            <a:endParaRPr lang="en-US" dirty="0"/>
          </a:p>
        </p:txBody>
      </p:sp>
      <p:sp>
        <p:nvSpPr>
          <p:cNvPr id="4" name="Slide Number Placeholder 3"/>
          <p:cNvSpPr>
            <a:spLocks noGrp="1"/>
          </p:cNvSpPr>
          <p:nvPr>
            <p:ph type="sldNum" sz="quarter" idx="10"/>
          </p:nvPr>
        </p:nvSpPr>
        <p:spPr/>
        <p:txBody>
          <a:bodyPr/>
          <a:lstStyle/>
          <a:p>
            <a:fld id="{9BE5FB7F-A071-7549-9F88-067D04A5D931}" type="slidenum">
              <a:rPr lang="en-US" smtClean="0"/>
              <a:t>4</a:t>
            </a:fld>
            <a:endParaRPr lang="en-US"/>
          </a:p>
        </p:txBody>
      </p:sp>
    </p:spTree>
    <p:extLst>
      <p:ext uri="{BB962C8B-B14F-4D97-AF65-F5344CB8AC3E}">
        <p14:creationId xmlns:p14="http://schemas.microsoft.com/office/powerpoint/2010/main" val="104333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E5FB7F-A071-7549-9F88-067D04A5D931}" type="slidenum">
              <a:rPr lang="en-US" smtClean="0"/>
              <a:t>5</a:t>
            </a:fld>
            <a:endParaRPr lang="en-US"/>
          </a:p>
        </p:txBody>
      </p:sp>
    </p:spTree>
    <p:extLst>
      <p:ext uri="{BB962C8B-B14F-4D97-AF65-F5344CB8AC3E}">
        <p14:creationId xmlns:p14="http://schemas.microsoft.com/office/powerpoint/2010/main" val="15191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Respondents:</a:t>
            </a:r>
          </a:p>
          <a:p>
            <a:r>
              <a:rPr lang="en-US" sz="1200" kern="1200" dirty="0" smtClean="0">
                <a:solidFill>
                  <a:schemeClr val="tx1"/>
                </a:solidFill>
                <a:latin typeface="+mn-lt"/>
                <a:ea typeface="+mn-ea"/>
                <a:cs typeface="+mn-cs"/>
              </a:rPr>
              <a:t>2013-</a:t>
            </a:r>
            <a:r>
              <a:rPr lang="en-US" sz="1200" kern="1200" baseline="0" dirty="0" smtClean="0">
                <a:solidFill>
                  <a:schemeClr val="tx1"/>
                </a:solidFill>
                <a:latin typeface="+mn-lt"/>
                <a:ea typeface="+mn-ea"/>
                <a:cs typeface="+mn-cs"/>
              </a:rPr>
              <a:t> 318 firms</a:t>
            </a:r>
          </a:p>
          <a:p>
            <a:r>
              <a:rPr lang="en-US" sz="1200" kern="1200" baseline="0" dirty="0" smtClean="0">
                <a:solidFill>
                  <a:schemeClr val="tx1"/>
                </a:solidFill>
                <a:latin typeface="+mn-lt"/>
                <a:ea typeface="+mn-ea"/>
                <a:cs typeface="+mn-cs"/>
              </a:rPr>
              <a:t>2016- 538 firms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Statewide revenue totals for all clean energy sectors</a:t>
            </a:r>
          </a:p>
          <a:p>
            <a:r>
              <a:rPr lang="en-US" sz="1200" kern="1200" baseline="0" dirty="0" smtClean="0">
                <a:solidFill>
                  <a:schemeClr val="tx1"/>
                </a:solidFill>
                <a:latin typeface="+mn-lt"/>
                <a:ea typeface="+mn-ea"/>
                <a:cs typeface="+mn-cs"/>
              </a:rPr>
              <a:t>2013- almost half a million</a:t>
            </a:r>
          </a:p>
          <a:p>
            <a:r>
              <a:rPr lang="en-US" sz="1200" kern="1200" baseline="0" dirty="0" smtClean="0">
                <a:solidFill>
                  <a:schemeClr val="tx1"/>
                </a:solidFill>
                <a:latin typeface="+mn-lt"/>
                <a:ea typeface="+mn-ea"/>
                <a:cs typeface="+mn-cs"/>
              </a:rPr>
              <a:t>2016- $2.2 billion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Building efficiency revenue</a:t>
            </a:r>
          </a:p>
          <a:p>
            <a:r>
              <a:rPr lang="en-US" sz="1200" kern="1200" baseline="0" dirty="0" smtClean="0">
                <a:solidFill>
                  <a:schemeClr val="tx1"/>
                </a:solidFill>
                <a:latin typeface="+mn-lt"/>
                <a:ea typeface="+mn-ea"/>
                <a:cs typeface="+mn-cs"/>
              </a:rPr>
              <a:t>2013- nearly $200 million</a:t>
            </a:r>
          </a:p>
          <a:p>
            <a:r>
              <a:rPr lang="en-US" sz="1200" kern="1200" baseline="0" dirty="0" smtClean="0">
                <a:solidFill>
                  <a:schemeClr val="tx1"/>
                </a:solidFill>
                <a:latin typeface="+mn-lt"/>
                <a:ea typeface="+mn-ea"/>
                <a:cs typeface="+mn-cs"/>
              </a:rPr>
              <a:t>2016- $1.2 billion</a:t>
            </a:r>
          </a:p>
          <a:p>
            <a:r>
              <a:rPr lang="en-US" sz="1200" kern="1200" baseline="0" dirty="0" smtClean="0">
                <a:solidFill>
                  <a:schemeClr val="tx1"/>
                </a:solidFill>
                <a:latin typeface="+mn-lt"/>
                <a:ea typeface="+mn-ea"/>
                <a:cs typeface="+mn-cs"/>
              </a:rPr>
              <a:t>Our 2013 census of total EE revenue was $300 million</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E5FB7F-A071-7549-9F88-067D04A5D931}" type="slidenum">
              <a:rPr lang="en-US" smtClean="0"/>
              <a:t>6</a:t>
            </a:fld>
            <a:endParaRPr lang="en-US"/>
          </a:p>
        </p:txBody>
      </p:sp>
    </p:spTree>
    <p:extLst>
      <p:ext uri="{BB962C8B-B14F-4D97-AF65-F5344CB8AC3E}">
        <p14:creationId xmlns:p14="http://schemas.microsoft.com/office/powerpoint/2010/main" val="23350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5FB7F-A071-7549-9F88-067D04A5D931}" type="slidenum">
              <a:rPr lang="en-US" smtClean="0"/>
              <a:t>7</a:t>
            </a:fld>
            <a:endParaRPr lang="en-US"/>
          </a:p>
        </p:txBody>
      </p:sp>
    </p:spTree>
    <p:extLst>
      <p:ext uri="{BB962C8B-B14F-4D97-AF65-F5344CB8AC3E}">
        <p14:creationId xmlns:p14="http://schemas.microsoft.com/office/powerpoint/2010/main" val="144222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Earlier this year</a:t>
            </a:r>
            <a:r>
              <a:rPr lang="en-US" sz="1200" kern="1200" baseline="0" dirty="0" smtClean="0">
                <a:solidFill>
                  <a:schemeClr val="tx1"/>
                </a:solidFill>
                <a:latin typeface="+mn-lt"/>
                <a:ea typeface="+mn-ea"/>
                <a:cs typeface="+mn-cs"/>
              </a:rPr>
              <a:t>, the </a:t>
            </a:r>
            <a:r>
              <a:rPr lang="en-US" sz="1200" kern="1200" dirty="0" smtClean="0">
                <a:solidFill>
                  <a:schemeClr val="tx1"/>
                </a:solidFill>
                <a:latin typeface="+mn-lt"/>
                <a:ea typeface="+mn-ea"/>
                <a:cs typeface="+mn-cs"/>
              </a:rPr>
              <a:t>Commonwealth, along with Maryland and DC applied for a SEP grant to assist in developing standardized marketing,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outreach,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technical and financial documentation for statewide adoption of PACE.  As a partner</a:t>
            </a:r>
            <a:r>
              <a:rPr lang="en-US" sz="1200" kern="1200" baseline="0" dirty="0" smtClean="0">
                <a:solidFill>
                  <a:schemeClr val="tx1"/>
                </a:solidFill>
                <a:latin typeface="+mn-lt"/>
                <a:ea typeface="+mn-ea"/>
                <a:cs typeface="+mn-cs"/>
              </a:rPr>
              <a:t> on this grant, </a:t>
            </a:r>
            <a:r>
              <a:rPr lang="en-US" sz="1200" kern="1200" dirty="0" smtClean="0">
                <a:solidFill>
                  <a:schemeClr val="tx1"/>
                </a:solidFill>
                <a:latin typeface="+mn-lt"/>
                <a:ea typeface="+mn-ea"/>
                <a:cs typeface="+mn-cs"/>
              </a:rPr>
              <a:t>VAEEC</a:t>
            </a:r>
            <a:r>
              <a:rPr lang="en-US" sz="1200" kern="1200" baseline="0" dirty="0" smtClean="0">
                <a:solidFill>
                  <a:schemeClr val="tx1"/>
                </a:solidFill>
                <a:latin typeface="+mn-lt"/>
                <a:ea typeface="+mn-ea"/>
                <a:cs typeface="+mn-cs"/>
              </a:rPr>
              <a:t> will</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help i</a:t>
            </a:r>
            <a:r>
              <a:rPr lang="en-US" dirty="0" smtClean="0"/>
              <a:t>ncrease market awareness of PACE through coordinated outreach to key stakeholders whose participation in PACE will accelerate its adoption and growth in the region.</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VAEEC is at the forefron</a:t>
            </a:r>
            <a:r>
              <a:rPr lang="en-US" sz="1200" kern="1200" baseline="0" dirty="0" smtClean="0">
                <a:solidFill>
                  <a:schemeClr val="tx1"/>
                </a:solidFill>
                <a:latin typeface="+mn-lt"/>
                <a:ea typeface="+mn-ea"/>
                <a:cs typeface="+mn-cs"/>
              </a:rPr>
              <a:t>t of these endeavors by helping to </a:t>
            </a:r>
            <a:r>
              <a:rPr lang="en-US" sz="1200" kern="1200" dirty="0" smtClean="0">
                <a:solidFill>
                  <a:schemeClr val="tx1"/>
                </a:solidFill>
                <a:latin typeface="+mn-lt"/>
                <a:ea typeface="+mn-ea"/>
                <a:cs typeface="+mn-cs"/>
              </a:rPr>
              <a:t>centralize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communication regarding efforts to develop a statewide program.</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E5FB7F-A071-7549-9F88-067D04A5D931}" type="slidenum">
              <a:rPr lang="en-US" smtClean="0"/>
              <a:t>8</a:t>
            </a:fld>
            <a:endParaRPr lang="en-US"/>
          </a:p>
        </p:txBody>
      </p:sp>
    </p:spTree>
    <p:extLst>
      <p:ext uri="{BB962C8B-B14F-4D97-AF65-F5344CB8AC3E}">
        <p14:creationId xmlns:p14="http://schemas.microsoft.com/office/powerpoint/2010/main" val="84073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Federal code standards are released every 3 years (2009, 2012 and 2015)</a:t>
            </a:r>
          </a:p>
          <a:p>
            <a:r>
              <a:rPr lang="en-US" sz="1200" dirty="0" smtClean="0">
                <a:solidFill>
                  <a:schemeClr val="tx2"/>
                </a:solidFill>
              </a:rPr>
              <a:t>States are not mandated to adopt the federal standards but are required to go through a 3-year update as well</a:t>
            </a:r>
          </a:p>
          <a:p>
            <a:r>
              <a:rPr lang="en-US" sz="1200" dirty="0" smtClean="0">
                <a:solidFill>
                  <a:schemeClr val="tx2"/>
                </a:solidFill>
              </a:rPr>
              <a:t>Board of the Department of Housing and Community Development (DHCD) is charged with updating Virginia’s building codes </a:t>
            </a:r>
          </a:p>
          <a:p>
            <a:r>
              <a:rPr lang="en-US" sz="1200" dirty="0" smtClean="0">
                <a:solidFill>
                  <a:schemeClr val="tx2"/>
                </a:solidFill>
              </a:rPr>
              <a:t>The 2012 federal standards were a major advancement for energy efficiency; Virginia rejected those standards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E5FB7F-A071-7549-9F88-067D04A5D931}" type="slidenum">
              <a:rPr lang="en-US" smtClean="0"/>
              <a:t>9</a:t>
            </a:fld>
            <a:endParaRPr lang="en-US"/>
          </a:p>
        </p:txBody>
      </p:sp>
    </p:spTree>
    <p:extLst>
      <p:ext uri="{BB962C8B-B14F-4D97-AF65-F5344CB8AC3E}">
        <p14:creationId xmlns:p14="http://schemas.microsoft.com/office/powerpoint/2010/main" val="54668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6B4A9-1611-4792-9094-5F34BCA07E0B}" type="datetimeFigureOut">
              <a:rPr lang="en-US" dirty="0"/>
              <a:t>11/29/16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EB712588-04B1-427B-82EE-E8DB90309F08}" type="datetimeFigureOut">
              <a:rPr lang="en-US" dirty="0"/>
              <a:t>11/29/16</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42A54C80-263E-416B-A8E0-580EDEADCBDC}" type="datetimeFigureOut">
              <a:rPr lang="en-US" dirty="0"/>
              <a:t>11/29/16</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11/29/16</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1" Type="http://schemas.openxmlformats.org/officeDocument/2006/relationships/image" Target="../media/image15.jpg"/><Relationship Id="rId12" Type="http://schemas.openxmlformats.org/officeDocument/2006/relationships/image" Target="../media/image16.jpg"/><Relationship Id="rId13" Type="http://schemas.openxmlformats.org/officeDocument/2006/relationships/image" Target="../media/image17.jpg"/><Relationship Id="rId14" Type="http://schemas.openxmlformats.org/officeDocument/2006/relationships/image" Target="../media/image18.jpg"/><Relationship Id="rId15" Type="http://schemas.openxmlformats.org/officeDocument/2006/relationships/image" Target="../media/image19.jpg"/><Relationship Id="rId16"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tif"/><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png"/><Relationship Id="rId10"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093091"/>
            <a:ext cx="7766936" cy="1646302"/>
          </a:xfrm>
        </p:spPr>
        <p:txBody>
          <a:bodyPr/>
          <a:lstStyle/>
          <a:p>
            <a:r>
              <a:rPr lang="en-US" dirty="0" smtClean="0"/>
              <a:t>VAEEC Programmatic Update</a:t>
            </a:r>
            <a:endParaRPr lang="en-US" dirty="0"/>
          </a:p>
        </p:txBody>
      </p:sp>
      <p:sp>
        <p:nvSpPr>
          <p:cNvPr id="3" name="Subtitle 2"/>
          <p:cNvSpPr>
            <a:spLocks noGrp="1"/>
          </p:cNvSpPr>
          <p:nvPr>
            <p:ph type="subTitle" idx="1"/>
          </p:nvPr>
        </p:nvSpPr>
        <p:spPr>
          <a:xfrm>
            <a:off x="1507067" y="3160095"/>
            <a:ext cx="7766936" cy="1096899"/>
          </a:xfrm>
        </p:spPr>
        <p:txBody>
          <a:bodyPr>
            <a:normAutofit lnSpcReduction="10000"/>
          </a:bodyPr>
          <a:lstStyle/>
          <a:p>
            <a:r>
              <a:rPr lang="en-US" dirty="0" smtClean="0"/>
              <a:t>Chelsea Harnish</a:t>
            </a:r>
          </a:p>
          <a:p>
            <a:r>
              <a:rPr lang="en-US" dirty="0" smtClean="0"/>
              <a:t>Executive Director</a:t>
            </a:r>
          </a:p>
          <a:p>
            <a:r>
              <a:rPr lang="en-US" dirty="0" smtClean="0"/>
              <a:t>Virginia Energy Efficiency Council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87" y="4303499"/>
            <a:ext cx="3200400" cy="2560320"/>
          </a:xfrm>
          <a:prstGeom prst="rect">
            <a:avLst/>
          </a:prstGeom>
        </p:spPr>
      </p:pic>
      <p:sp>
        <p:nvSpPr>
          <p:cNvPr id="5" name="Subtitle 2"/>
          <p:cNvSpPr txBox="1">
            <a:spLocks/>
          </p:cNvSpPr>
          <p:nvPr/>
        </p:nvSpPr>
        <p:spPr>
          <a:xfrm>
            <a:off x="1515083" y="4925125"/>
            <a:ext cx="7766936" cy="42893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dirty="0" smtClean="0"/>
              <a:t>November 29, 2016</a:t>
            </a:r>
          </a:p>
          <a:p>
            <a:endParaRPr lang="en-US" dirty="0"/>
          </a:p>
        </p:txBody>
      </p:sp>
    </p:spTree>
    <p:extLst>
      <p:ext uri="{BB962C8B-B14F-4D97-AF65-F5344CB8AC3E}">
        <p14:creationId xmlns:p14="http://schemas.microsoft.com/office/powerpoint/2010/main" val="254848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1609"/>
            <a:ext cx="8596668" cy="762000"/>
          </a:xfrm>
        </p:spPr>
        <p:txBody>
          <a:bodyPr/>
          <a:lstStyle/>
          <a:p>
            <a:r>
              <a:rPr lang="en-US" smtClean="0"/>
              <a:t>Utility Regulation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251" y="4382450"/>
            <a:ext cx="3239806" cy="2161020"/>
          </a:xfrm>
        </p:spPr>
      </p:pic>
      <p:sp>
        <p:nvSpPr>
          <p:cNvPr id="6" name="Content Placeholder 2"/>
          <p:cNvSpPr txBox="1">
            <a:spLocks/>
          </p:cNvSpPr>
          <p:nvPr/>
        </p:nvSpPr>
        <p:spPr>
          <a:xfrm>
            <a:off x="677334" y="1733815"/>
            <a:ext cx="8341975" cy="26486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t>Continue to play supportive role to our utility members before the State Corporation Commission</a:t>
            </a:r>
          </a:p>
          <a:p>
            <a:r>
              <a:rPr lang="en-US" sz="2400" dirty="0" smtClean="0"/>
              <a:t>Participate in stakeholder processes whenever possible</a:t>
            </a:r>
          </a:p>
          <a:p>
            <a:r>
              <a:rPr lang="en-US" sz="2400" dirty="0" smtClean="0"/>
              <a:t>Build relationships with SCC staff and commissioners</a:t>
            </a:r>
          </a:p>
          <a:p>
            <a:r>
              <a:rPr lang="en-US" sz="2400" dirty="0" smtClean="0"/>
              <a:t>Hold workshops and events on new trends and topics</a:t>
            </a:r>
            <a:endParaRPr lang="en-US" sz="2400" dirty="0"/>
          </a:p>
        </p:txBody>
      </p:sp>
    </p:spTree>
    <p:extLst>
      <p:ext uri="{BB962C8B-B14F-4D97-AF65-F5344CB8AC3E}">
        <p14:creationId xmlns:p14="http://schemas.microsoft.com/office/powerpoint/2010/main" val="3267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1222"/>
            <a:ext cx="8596668" cy="810010"/>
          </a:xfrm>
        </p:spPr>
        <p:txBody>
          <a:bodyPr/>
          <a:lstStyle/>
          <a:p>
            <a:r>
              <a:rPr lang="en-US" dirty="0" smtClean="0"/>
              <a:t>Legislative Support</a:t>
            </a:r>
            <a:endParaRPr lang="en-US" dirty="0"/>
          </a:p>
        </p:txBody>
      </p:sp>
      <p:sp>
        <p:nvSpPr>
          <p:cNvPr id="3" name="Content Placeholder 2"/>
          <p:cNvSpPr>
            <a:spLocks noGrp="1"/>
          </p:cNvSpPr>
          <p:nvPr>
            <p:ph idx="1"/>
          </p:nvPr>
        </p:nvSpPr>
        <p:spPr>
          <a:xfrm>
            <a:off x="677333" y="1009702"/>
            <a:ext cx="8750445" cy="4350569"/>
          </a:xfrm>
        </p:spPr>
        <p:txBody>
          <a:bodyPr>
            <a:noAutofit/>
          </a:bodyPr>
          <a:lstStyle/>
          <a:p>
            <a:pPr marL="0" indent="0">
              <a:buNone/>
            </a:pPr>
            <a:r>
              <a:rPr lang="en-US" sz="2200" dirty="0" smtClean="0"/>
              <a:t>2016 HB 1174:</a:t>
            </a:r>
          </a:p>
          <a:p>
            <a:pPr marL="0" indent="0" algn="ctr">
              <a:buNone/>
            </a:pPr>
            <a:r>
              <a:rPr lang="en-US" sz="2200" b="1" dirty="0" smtClean="0"/>
              <a:t>Electric </a:t>
            </a:r>
            <a:r>
              <a:rPr lang="en-US" sz="2200" b="1" dirty="0"/>
              <a:t>energy consumption reduction goal; progress reports</a:t>
            </a:r>
            <a:r>
              <a:rPr lang="en-US" sz="2200" dirty="0"/>
              <a:t>. Directs the Department of Mines, Minerals and Energy, in consultation with the staff of the State Corporation Commission, to report annually, commencing no later than December 15, 2017, on the progress the Commonwealth is making toward meeting the goal adopted in 2007 of reducing the consumption of electric energy by retail customers by the year 2022 by an amount equal to 10 percent of the amount of electric energy consumed by retail customers in 2006. The reports are to be made to the General Assembly and the Governor's Executive Committee on Energy Efficiency or, if that Committee ceases operations, to the Governor.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91" y="5376037"/>
            <a:ext cx="4172953" cy="1383833"/>
          </a:xfrm>
          <a:prstGeom prst="rect">
            <a:avLst/>
          </a:prstGeom>
        </p:spPr>
      </p:pic>
    </p:spTree>
    <p:extLst>
      <p:ext uri="{BB962C8B-B14F-4D97-AF65-F5344CB8AC3E}">
        <p14:creationId xmlns:p14="http://schemas.microsoft.com/office/powerpoint/2010/main" val="1758661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56" y="240890"/>
            <a:ext cx="8596668" cy="732503"/>
          </a:xfrm>
        </p:spPr>
        <p:txBody>
          <a:bodyPr/>
          <a:lstStyle/>
          <a:p>
            <a:r>
              <a:rPr lang="en-US" smtClean="0"/>
              <a:t>Thank you to our sponsors!</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0" y="986940"/>
            <a:ext cx="3987006" cy="13433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960" y="932126"/>
            <a:ext cx="3436438" cy="14600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190" y="2414821"/>
            <a:ext cx="2264803" cy="106823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9129" y="2537682"/>
            <a:ext cx="2214727" cy="109380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810" y="2605014"/>
            <a:ext cx="2037595" cy="13918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6593" y="2629403"/>
            <a:ext cx="2734208" cy="104537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1132" y="4191204"/>
            <a:ext cx="2247276" cy="1087253"/>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1011" y="4357792"/>
            <a:ext cx="2301156" cy="83037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0856" y="5672235"/>
            <a:ext cx="2025488" cy="319558"/>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8408" y="4195400"/>
            <a:ext cx="2570176" cy="992762"/>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0856" y="4267498"/>
            <a:ext cx="1232106" cy="1010959"/>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51444" y="5557994"/>
            <a:ext cx="1112129" cy="504408"/>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18713" y="5139706"/>
            <a:ext cx="1225662" cy="1065058"/>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83856" y="5449380"/>
            <a:ext cx="1765065" cy="542413"/>
          </a:xfrm>
          <a:prstGeom prst="rect">
            <a:avLst/>
          </a:prstGeom>
        </p:spPr>
      </p:pic>
    </p:spTree>
    <p:extLst>
      <p:ext uri="{BB962C8B-B14F-4D97-AF65-F5344CB8AC3E}">
        <p14:creationId xmlns:p14="http://schemas.microsoft.com/office/powerpoint/2010/main" val="865326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05" y="393415"/>
            <a:ext cx="8596668" cy="815950"/>
          </a:xfrm>
        </p:spPr>
        <p:txBody>
          <a:bodyPr>
            <a:normAutofit/>
          </a:bodyPr>
          <a:lstStyle/>
          <a:p>
            <a:pPr algn="ctr"/>
            <a:r>
              <a:rPr lang="en-US" dirty="0" smtClean="0"/>
              <a:t>How to spot an award winner?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482" y="1209365"/>
            <a:ext cx="5080913" cy="5080913"/>
          </a:xfrm>
          <a:prstGeom prst="rect">
            <a:avLst/>
          </a:prstGeom>
        </p:spPr>
      </p:pic>
    </p:spTree>
    <p:extLst>
      <p:ext uri="{BB962C8B-B14F-4D97-AF65-F5344CB8AC3E}">
        <p14:creationId xmlns:p14="http://schemas.microsoft.com/office/powerpoint/2010/main" val="88394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77334" y="1944020"/>
            <a:ext cx="8596668" cy="2341628"/>
          </a:xfrm>
        </p:spPr>
        <p:txBody>
          <a:bodyPr>
            <a:normAutofit/>
          </a:bodyPr>
          <a:lstStyle/>
          <a:p>
            <a:pPr marL="0" indent="0" algn="ctr">
              <a:buNone/>
            </a:pPr>
            <a:r>
              <a:rPr lang="en-US" sz="2800" dirty="0">
                <a:solidFill>
                  <a:schemeClr val="tx2"/>
                </a:solidFill>
              </a:rPr>
              <a:t>Chelsea Harnish</a:t>
            </a:r>
          </a:p>
          <a:p>
            <a:pPr marL="0" indent="0" algn="ctr">
              <a:buNone/>
            </a:pPr>
            <a:r>
              <a:rPr lang="en-US" sz="2800" dirty="0" err="1">
                <a:solidFill>
                  <a:schemeClr val="tx2"/>
                </a:solidFill>
              </a:rPr>
              <a:t>chelsea@vaeec.org</a:t>
            </a:r>
            <a:endParaRPr lang="en-US" sz="2800" dirty="0">
              <a:solidFill>
                <a:schemeClr val="tx2"/>
              </a:solidFill>
            </a:endParaRPr>
          </a:p>
          <a:p>
            <a:pPr marL="0" indent="0" algn="ctr">
              <a:buNone/>
            </a:pPr>
            <a:r>
              <a:rPr lang="en-US" sz="2800" dirty="0" smtClean="0">
                <a:solidFill>
                  <a:schemeClr val="tx2"/>
                </a:solidFill>
              </a:rPr>
              <a:t>804.457.8619</a:t>
            </a:r>
          </a:p>
          <a:p>
            <a:pPr marL="0" indent="0" algn="ctr">
              <a:buNone/>
            </a:pPr>
            <a:r>
              <a:rPr lang="en-US" sz="2800" dirty="0" err="1">
                <a:solidFill>
                  <a:schemeClr val="tx2"/>
                </a:solidFill>
              </a:rPr>
              <a:t>www.vaeec.org</a:t>
            </a:r>
            <a:endParaRPr lang="en-US" sz="2800" dirty="0">
              <a:solidFill>
                <a:schemeClr val="tx2"/>
              </a:solidFill>
            </a:endParaRPr>
          </a:p>
          <a:p>
            <a:pPr marL="0" indent="0" algn="ctr">
              <a:buNone/>
            </a:pPr>
            <a:endParaRPr lang="en-US" sz="2800"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3" y="4297680"/>
            <a:ext cx="3200400" cy="2560320"/>
          </a:xfrm>
          <a:prstGeom prst="rect">
            <a:avLst/>
          </a:prstGeom>
        </p:spPr>
      </p:pic>
    </p:spTree>
    <p:extLst>
      <p:ext uri="{BB962C8B-B14F-4D97-AF65-F5344CB8AC3E}">
        <p14:creationId xmlns:p14="http://schemas.microsoft.com/office/powerpoint/2010/main" val="407900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77334" y="929143"/>
            <a:ext cx="8596668" cy="5678478"/>
          </a:xfrm>
          <a:prstGeom prst="rect">
            <a:avLst/>
          </a:prstGeom>
          <a:noFill/>
        </p:spPr>
        <p:txBody>
          <a:bodyPr wrap="square" rtlCol="0">
            <a:spAutoFit/>
          </a:bodyPr>
          <a:lstStyle/>
          <a:p>
            <a:r>
              <a:rPr lang="en-US" sz="2400" dirty="0">
                <a:solidFill>
                  <a:schemeClr val="accent3"/>
                </a:solidFill>
              </a:rPr>
              <a:t>1:20 Welcome and VAEEC Programmatic Update</a:t>
            </a:r>
          </a:p>
          <a:p>
            <a:r>
              <a:rPr lang="en-US" sz="2400" dirty="0">
                <a:solidFill>
                  <a:schemeClr val="accent3"/>
                </a:solidFill>
              </a:rPr>
              <a:t>1:20-2:00 Member Round Robin </a:t>
            </a:r>
          </a:p>
          <a:p>
            <a:r>
              <a:rPr lang="en-US" sz="2400" dirty="0">
                <a:solidFill>
                  <a:schemeClr val="accent3"/>
                </a:solidFill>
              </a:rPr>
              <a:t>2:00-2:30 Networking </a:t>
            </a:r>
            <a:r>
              <a:rPr lang="en-US" sz="2400" dirty="0" smtClean="0">
                <a:solidFill>
                  <a:schemeClr val="accent3"/>
                </a:solidFill>
              </a:rPr>
              <a:t>Break</a:t>
            </a:r>
          </a:p>
          <a:p>
            <a:r>
              <a:rPr lang="en-US" sz="2400" dirty="0" smtClean="0">
                <a:solidFill>
                  <a:schemeClr val="accent3"/>
                </a:solidFill>
              </a:rPr>
              <a:t>2:30-3:00 </a:t>
            </a:r>
            <a:r>
              <a:rPr lang="en-US" sz="2400" dirty="0">
                <a:solidFill>
                  <a:schemeClr val="accent3"/>
                </a:solidFill>
              </a:rPr>
              <a:t>Concurrent Sessions (choose one)</a:t>
            </a:r>
          </a:p>
          <a:p>
            <a:pPr marL="342900" indent="-342900">
              <a:buFont typeface="Arial" charset="0"/>
              <a:buChar char="•"/>
            </a:pPr>
            <a:r>
              <a:rPr lang="en-US" sz="2400" dirty="0">
                <a:solidFill>
                  <a:schemeClr val="accent3"/>
                </a:solidFill>
              </a:rPr>
              <a:t>	</a:t>
            </a:r>
            <a:r>
              <a:rPr lang="en-US" sz="2400" dirty="0" smtClean="0">
                <a:solidFill>
                  <a:schemeClr val="accent3"/>
                </a:solidFill>
              </a:rPr>
              <a:t> Update </a:t>
            </a:r>
            <a:r>
              <a:rPr lang="en-US" sz="2400" dirty="0">
                <a:solidFill>
                  <a:schemeClr val="accent3"/>
                </a:solidFill>
              </a:rPr>
              <a:t>on the Governor’s Executive Committee</a:t>
            </a:r>
          </a:p>
          <a:p>
            <a:pPr marL="342900" indent="-342900">
              <a:buFont typeface="Arial" charset="0"/>
              <a:buChar char="•"/>
            </a:pPr>
            <a:r>
              <a:rPr lang="en-US" sz="2400" dirty="0">
                <a:solidFill>
                  <a:schemeClr val="accent3"/>
                </a:solidFill>
              </a:rPr>
              <a:t>  </a:t>
            </a:r>
            <a:r>
              <a:rPr lang="en-US" sz="2400" dirty="0" smtClean="0">
                <a:solidFill>
                  <a:schemeClr val="accent3"/>
                </a:solidFill>
              </a:rPr>
              <a:t>Leveraging </a:t>
            </a:r>
            <a:r>
              <a:rPr lang="en-US" sz="2400" dirty="0">
                <a:solidFill>
                  <a:schemeClr val="accent3"/>
                </a:solidFill>
              </a:rPr>
              <a:t>Energy Data to Accelerate Energy Efficiency  </a:t>
            </a:r>
          </a:p>
          <a:p>
            <a:pPr marL="342900" indent="-342900">
              <a:buFont typeface="Arial" charset="0"/>
              <a:buChar char="•"/>
            </a:pPr>
            <a:r>
              <a:rPr lang="en-US" sz="2400" dirty="0">
                <a:solidFill>
                  <a:schemeClr val="accent3"/>
                </a:solidFill>
              </a:rPr>
              <a:t>	</a:t>
            </a:r>
            <a:r>
              <a:rPr lang="en-US" sz="2400" dirty="0" smtClean="0">
                <a:solidFill>
                  <a:schemeClr val="accent3"/>
                </a:solidFill>
              </a:rPr>
              <a:t> Implementing </a:t>
            </a:r>
            <a:r>
              <a:rPr lang="en-US" sz="2400" dirty="0">
                <a:solidFill>
                  <a:schemeClr val="accent3"/>
                </a:solidFill>
              </a:rPr>
              <a:t>PACE Throughout the Commonwealth </a:t>
            </a:r>
          </a:p>
          <a:p>
            <a:r>
              <a:rPr lang="en-US" sz="2400" dirty="0">
                <a:solidFill>
                  <a:schemeClr val="accent3"/>
                </a:solidFill>
              </a:rPr>
              <a:t>3:00-3:50 What is the Vision for Virginia’s Energy Efficiency Future?</a:t>
            </a:r>
          </a:p>
          <a:p>
            <a:r>
              <a:rPr lang="en-US" sz="2400" dirty="0">
                <a:solidFill>
                  <a:schemeClr val="accent3"/>
                </a:solidFill>
              </a:rPr>
              <a:t>3:50-4:00 Closing </a:t>
            </a:r>
            <a:r>
              <a:rPr lang="en-US" sz="2400" dirty="0" smtClean="0">
                <a:solidFill>
                  <a:schemeClr val="accent3"/>
                </a:solidFill>
              </a:rPr>
              <a:t>Remarks</a:t>
            </a:r>
            <a:endParaRPr lang="en-US" sz="2400" dirty="0">
              <a:solidFill>
                <a:schemeClr val="accent3"/>
              </a:solidFill>
            </a:endParaRPr>
          </a:p>
          <a:p>
            <a:r>
              <a:rPr lang="en-US" sz="2400" dirty="0">
                <a:solidFill>
                  <a:schemeClr val="accent3"/>
                </a:solidFill>
              </a:rPr>
              <a:t>4:00-6:00 VAEEC Energy Efficiency Leadership Awards </a:t>
            </a:r>
            <a:r>
              <a:rPr lang="en-US" sz="2400" dirty="0" smtClean="0">
                <a:solidFill>
                  <a:schemeClr val="accent3"/>
                </a:solidFill>
              </a:rPr>
              <a:t>Ceremony</a:t>
            </a:r>
            <a:endParaRPr lang="en-US" sz="2400" dirty="0">
              <a:solidFill>
                <a:schemeClr val="accent3"/>
              </a:solidFill>
            </a:endParaRPr>
          </a:p>
        </p:txBody>
      </p:sp>
      <p:sp>
        <p:nvSpPr>
          <p:cNvPr id="5" name="Title 1"/>
          <p:cNvSpPr txBox="1">
            <a:spLocks noGrp="1"/>
          </p:cNvSpPr>
          <p:nvPr>
            <p:ph type="title"/>
          </p:nvPr>
        </p:nvSpPr>
        <p:spPr>
          <a:xfrm>
            <a:off x="677334" y="122903"/>
            <a:ext cx="8596668" cy="614516"/>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a:t>Fall Meeting Agenda</a:t>
            </a:r>
          </a:p>
        </p:txBody>
      </p:sp>
    </p:spTree>
    <p:extLst>
      <p:ext uri="{BB962C8B-B14F-4D97-AF65-F5344CB8AC3E}">
        <p14:creationId xmlns:p14="http://schemas.microsoft.com/office/powerpoint/2010/main" val="1688064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6145"/>
            <a:ext cx="8596668" cy="732503"/>
          </a:xfrm>
        </p:spPr>
        <p:txBody>
          <a:bodyPr/>
          <a:lstStyle/>
          <a:p>
            <a:r>
              <a:rPr lang="en-US" dirty="0" smtClean="0"/>
              <a:t>VAEEC Membership Comparison by Year</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58938040"/>
              </p:ext>
            </p:extLst>
          </p:nvPr>
        </p:nvGraphicFramePr>
        <p:xfrm>
          <a:off x="79203" y="958648"/>
          <a:ext cx="9792930" cy="4734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74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7" y="183931"/>
            <a:ext cx="9100581" cy="746234"/>
          </a:xfrm>
        </p:spPr>
        <p:txBody>
          <a:bodyPr/>
          <a:lstStyle/>
          <a:p>
            <a:r>
              <a:rPr lang="en-US" dirty="0" smtClean="0"/>
              <a:t>2016-2017 VAEEC Membership </a:t>
            </a:r>
            <a:r>
              <a:rPr lang="en-US" smtClean="0"/>
              <a:t>by Category</a:t>
            </a:r>
            <a:endParaRPr lang="en-US"/>
          </a:p>
        </p:txBody>
      </p:sp>
      <p:graphicFrame>
        <p:nvGraphicFramePr>
          <p:cNvPr id="5" name="Chart 4"/>
          <p:cNvGraphicFramePr>
            <a:graphicFrameLocks/>
          </p:cNvGraphicFramePr>
          <p:nvPr>
            <p:extLst>
              <p:ext uri="{D42A27DB-BD31-4B8C-83A1-F6EECF244321}">
                <p14:modId xmlns:p14="http://schemas.microsoft.com/office/powerpoint/2010/main" val="1296657862"/>
              </p:ext>
            </p:extLst>
          </p:nvPr>
        </p:nvGraphicFramePr>
        <p:xfrm>
          <a:off x="188640" y="583154"/>
          <a:ext cx="9416993" cy="5735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978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308" y="2408905"/>
            <a:ext cx="8596668" cy="1320800"/>
          </a:xfrm>
        </p:spPr>
        <p:txBody>
          <a:bodyPr/>
          <a:lstStyle/>
          <a:p>
            <a:pPr algn="ctr"/>
            <a:r>
              <a:rPr lang="en-US" dirty="0" smtClean="0"/>
              <a:t>Industry Census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87" y="4303499"/>
            <a:ext cx="3200400" cy="2560320"/>
          </a:xfrm>
          <a:prstGeom prst="rect">
            <a:avLst/>
          </a:prstGeom>
        </p:spPr>
      </p:pic>
    </p:spTree>
    <p:extLst>
      <p:ext uri="{BB962C8B-B14F-4D97-AF65-F5344CB8AC3E}">
        <p14:creationId xmlns:p14="http://schemas.microsoft.com/office/powerpoint/2010/main" val="1587762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146428"/>
            <a:ext cx="9112469" cy="1072983"/>
          </a:xfrm>
        </p:spPr>
        <p:txBody>
          <a:bodyPr>
            <a:normAutofit fontScale="90000"/>
          </a:bodyPr>
          <a:lstStyle/>
          <a:p>
            <a:r>
              <a:rPr lang="en-US" dirty="0" smtClean="0"/>
              <a:t>Industry Census Report</a:t>
            </a:r>
            <a:r>
              <a:rPr lang="en-US" smtClean="0"/>
              <a:t>: Preliminary 2016 Data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226" y="941108"/>
            <a:ext cx="7819697" cy="5583733"/>
          </a:xfrm>
          <a:prstGeom prst="rect">
            <a:avLst/>
          </a:prstGeom>
        </p:spPr>
      </p:pic>
    </p:spTree>
    <p:extLst>
      <p:ext uri="{BB962C8B-B14F-4D97-AF65-F5344CB8AC3E}">
        <p14:creationId xmlns:p14="http://schemas.microsoft.com/office/powerpoint/2010/main" val="1317855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70" y="284963"/>
            <a:ext cx="8596668" cy="786063"/>
          </a:xfrm>
        </p:spPr>
        <p:txBody>
          <a:bodyPr>
            <a:normAutofit fontScale="90000"/>
          </a:bodyPr>
          <a:lstStyle/>
          <a:p>
            <a:r>
              <a:rPr lang="en-US" dirty="0" smtClean="0"/>
              <a:t>Energy Efficiency Opportunities in 2016</a:t>
            </a:r>
            <a:br>
              <a:rPr lang="en-US" dirty="0" smtClean="0"/>
            </a:br>
            <a:r>
              <a:rPr lang="en-US" dirty="0" smtClean="0"/>
              <a:t>and Beyond</a:t>
            </a:r>
            <a:endParaRPr lang="en-US" dirty="0"/>
          </a:p>
        </p:txBody>
      </p:sp>
      <p:pic>
        <p:nvPicPr>
          <p:cNvPr id="5" name="Picture 4" descr="shutterstock_305346116-2.jpg"/>
          <p:cNvPicPr>
            <a:picLocks noChangeAspect="1"/>
          </p:cNvPicPr>
          <p:nvPr/>
        </p:nvPicPr>
        <p:blipFill>
          <a:blip r:embed="rId3" cstate="print">
            <a:alphaModFix amt="61000"/>
            <a:extLst>
              <a:ext uri="{28A0092B-C50C-407E-A947-70E740481C1C}">
                <a14:useLocalDpi xmlns:a14="http://schemas.microsoft.com/office/drawing/2010/main" val="0"/>
              </a:ext>
            </a:extLst>
          </a:blip>
          <a:stretch>
            <a:fillRect/>
          </a:stretch>
        </p:blipFill>
        <p:spPr>
          <a:xfrm>
            <a:off x="390170" y="1375949"/>
            <a:ext cx="8768114" cy="5150905"/>
          </a:xfrm>
          <a:prstGeom prst="rect">
            <a:avLst/>
          </a:prstGeom>
        </p:spPr>
      </p:pic>
      <p:sp>
        <p:nvSpPr>
          <p:cNvPr id="6" name="Content Placeholder 2"/>
          <p:cNvSpPr>
            <a:spLocks noGrp="1"/>
          </p:cNvSpPr>
          <p:nvPr>
            <p:ph idx="1"/>
          </p:nvPr>
        </p:nvSpPr>
        <p:spPr>
          <a:xfrm>
            <a:off x="491594" y="1600095"/>
            <a:ext cx="8495244" cy="4926759"/>
          </a:xfrm>
        </p:spPr>
        <p:txBody>
          <a:bodyPr>
            <a:normAutofit/>
          </a:bodyPr>
          <a:lstStyle/>
          <a:p>
            <a:r>
              <a:rPr lang="en-US" sz="3200" dirty="0" smtClean="0">
                <a:solidFill>
                  <a:schemeClr val="tx2"/>
                </a:solidFill>
              </a:rPr>
              <a:t> Governor’s Executive Committee on EE</a:t>
            </a:r>
          </a:p>
          <a:p>
            <a:r>
              <a:rPr lang="en-US" sz="3200" dirty="0">
                <a:solidFill>
                  <a:schemeClr val="tx2"/>
                </a:solidFill>
              </a:rPr>
              <a:t> </a:t>
            </a:r>
            <a:r>
              <a:rPr lang="en-US" sz="3200" dirty="0" smtClean="0">
                <a:solidFill>
                  <a:schemeClr val="tx2"/>
                </a:solidFill>
              </a:rPr>
              <a:t>Property Assessed Clean Energy (PACE)</a:t>
            </a:r>
          </a:p>
          <a:p>
            <a:r>
              <a:rPr lang="en-US" sz="3200" dirty="0" smtClean="0">
                <a:solidFill>
                  <a:schemeClr val="tx2"/>
                </a:solidFill>
              </a:rPr>
              <a:t> Building Codes</a:t>
            </a:r>
          </a:p>
          <a:p>
            <a:r>
              <a:rPr lang="en-US" sz="3200" dirty="0">
                <a:solidFill>
                  <a:schemeClr val="tx2"/>
                </a:solidFill>
              </a:rPr>
              <a:t> </a:t>
            </a:r>
            <a:r>
              <a:rPr lang="en-US" sz="3200" dirty="0" smtClean="0">
                <a:solidFill>
                  <a:schemeClr val="tx2"/>
                </a:solidFill>
              </a:rPr>
              <a:t>Utility </a:t>
            </a:r>
            <a:r>
              <a:rPr lang="en-US" sz="3200" dirty="0" smtClean="0">
                <a:solidFill>
                  <a:schemeClr val="tx2"/>
                </a:solidFill>
              </a:rPr>
              <a:t>Regulation</a:t>
            </a:r>
            <a:endParaRPr lang="en-US" sz="3200" dirty="0" smtClean="0">
              <a:solidFill>
                <a:schemeClr val="tx2"/>
              </a:solidFill>
            </a:endParaRPr>
          </a:p>
        </p:txBody>
      </p:sp>
    </p:spTree>
    <p:extLst>
      <p:ext uri="{BB962C8B-B14F-4D97-AF65-F5344CB8AC3E}">
        <p14:creationId xmlns:p14="http://schemas.microsoft.com/office/powerpoint/2010/main" val="640095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normAutofit fontScale="90000"/>
          </a:bodyPr>
          <a:lstStyle/>
          <a:p>
            <a:r>
              <a:rPr lang="en-US" dirty="0"/>
              <a:t>PACE: Property Assessed Clean </a:t>
            </a:r>
            <a:r>
              <a:rPr lang="en-US" dirty="0" smtClean="0"/>
              <a:t>Energy</a:t>
            </a:r>
            <a:br>
              <a:rPr lang="en-US" dirty="0" smtClean="0"/>
            </a:br>
            <a:r>
              <a:rPr lang="en-US" dirty="0" smtClean="0"/>
              <a:t>What’s new?</a:t>
            </a:r>
            <a:endParaRPr lang="en-US" dirty="0"/>
          </a:p>
        </p:txBody>
      </p:sp>
      <p:sp>
        <p:nvSpPr>
          <p:cNvPr id="3" name="Content Placeholder 2"/>
          <p:cNvSpPr>
            <a:spLocks noGrp="1"/>
          </p:cNvSpPr>
          <p:nvPr>
            <p:ph idx="1"/>
          </p:nvPr>
        </p:nvSpPr>
        <p:spPr>
          <a:xfrm>
            <a:off x="677334" y="1803399"/>
            <a:ext cx="8596668" cy="388077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VA Community Capital Report Findings:</a:t>
            </a:r>
          </a:p>
          <a:p>
            <a:pPr defTabSz="914400">
              <a:spcBef>
                <a:spcPts val="0"/>
              </a:spcBef>
              <a:buClrTx/>
              <a:buSzTx/>
            </a:pPr>
            <a:r>
              <a:rPr lang="en-US" sz="2000" dirty="0" smtClean="0">
                <a:solidFill>
                  <a:schemeClr val="tx2"/>
                </a:solidFill>
              </a:rPr>
              <a:t>Education, Outreach and Guidance essential for success of PACE programs</a:t>
            </a:r>
          </a:p>
          <a:p>
            <a:pPr defTabSz="914400">
              <a:spcBef>
                <a:spcPts val="0"/>
              </a:spcBef>
              <a:buClrTx/>
              <a:buSzTx/>
            </a:pPr>
            <a:r>
              <a:rPr lang="en-US" sz="2000" dirty="0" smtClean="0">
                <a:solidFill>
                  <a:schemeClr val="tx2"/>
                </a:solidFill>
              </a:rPr>
              <a:t>Centralized, “plug-n-play” program highly desired by localities</a:t>
            </a:r>
          </a:p>
          <a:p>
            <a:pPr defTabSz="914400">
              <a:spcBef>
                <a:spcPts val="0"/>
              </a:spcBef>
              <a:buClrTx/>
              <a:buSzTx/>
            </a:pPr>
            <a:r>
              <a:rPr lang="en-US" sz="2000" dirty="0" smtClean="0">
                <a:solidFill>
                  <a:schemeClr val="tx2"/>
                </a:solidFill>
              </a:rPr>
              <a:t>Preference </a:t>
            </a:r>
            <a:r>
              <a:rPr lang="en-US" sz="2000" dirty="0">
                <a:solidFill>
                  <a:schemeClr val="tx2"/>
                </a:solidFill>
              </a:rPr>
              <a:t>for seeing how PACE is adopted in other jurisdictions before taking the proverbial plunge</a:t>
            </a:r>
            <a:r>
              <a:rPr lang="en-US" sz="2000" dirty="0" smtClean="0">
                <a:solidFill>
                  <a:schemeClr val="tx2"/>
                </a:solidFill>
              </a:rPr>
              <a:t>.</a:t>
            </a:r>
          </a:p>
          <a:p>
            <a:pPr defTabSz="914400">
              <a:spcBef>
                <a:spcPts val="0"/>
              </a:spcBef>
              <a:buClrTx/>
              <a:buSzTx/>
            </a:pPr>
            <a:endParaRPr lang="en-US" sz="2000" dirty="0">
              <a:solidFill>
                <a:schemeClr val="tx2"/>
              </a:solidFill>
            </a:endParaRPr>
          </a:p>
          <a:p>
            <a:pPr marL="0" indent="0" defTabSz="914400">
              <a:spcBef>
                <a:spcPts val="0"/>
              </a:spcBef>
              <a:buClrTx/>
              <a:buSzTx/>
              <a:buNone/>
            </a:pPr>
            <a:r>
              <a:rPr lang="en-US" sz="2000" dirty="0" smtClean="0">
                <a:solidFill>
                  <a:schemeClr val="tx2"/>
                </a:solidFill>
              </a:rPr>
              <a:t>Tri-State DOE grant application</a:t>
            </a:r>
          </a:p>
          <a:p>
            <a:pPr defTabSz="914400">
              <a:spcBef>
                <a:spcPts val="0"/>
              </a:spcBef>
              <a:buClrTx/>
              <a:buSzTx/>
            </a:pPr>
            <a:r>
              <a:rPr lang="en-US" sz="2000" dirty="0" smtClean="0">
                <a:solidFill>
                  <a:schemeClr val="tx2"/>
                </a:solidFill>
              </a:rPr>
              <a:t>Virginia, Maryland and DC awarded DOE grant</a:t>
            </a:r>
          </a:p>
          <a:p>
            <a:pPr defTabSz="914400">
              <a:spcBef>
                <a:spcPts val="0"/>
              </a:spcBef>
              <a:buClrTx/>
              <a:buSzTx/>
            </a:pPr>
            <a:r>
              <a:rPr lang="en-US" sz="2000" dirty="0">
                <a:solidFill>
                  <a:schemeClr val="tx2"/>
                </a:solidFill>
              </a:rPr>
              <a:t> </a:t>
            </a:r>
            <a:r>
              <a:rPr lang="en-US" sz="2000" dirty="0" smtClean="0">
                <a:solidFill>
                  <a:schemeClr val="tx2"/>
                </a:solidFill>
              </a:rPr>
              <a:t>3 year, $500,000 grant across the region</a:t>
            </a:r>
          </a:p>
          <a:p>
            <a:pPr defTabSz="914400">
              <a:spcBef>
                <a:spcPts val="0"/>
              </a:spcBef>
              <a:buClrTx/>
              <a:buSzTx/>
            </a:pPr>
            <a:r>
              <a:rPr lang="en-US" sz="2000" dirty="0">
                <a:solidFill>
                  <a:schemeClr val="tx2"/>
                </a:solidFill>
              </a:rPr>
              <a:t> </a:t>
            </a:r>
            <a:r>
              <a:rPr lang="en-US" sz="2000" dirty="0" smtClean="0">
                <a:solidFill>
                  <a:schemeClr val="tx2"/>
                </a:solidFill>
              </a:rPr>
              <a:t>Assist in developing statewide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62" y="4635999"/>
            <a:ext cx="2620433" cy="2096346"/>
          </a:xfrm>
          <a:prstGeom prst="rect">
            <a:avLst/>
          </a:prstGeom>
        </p:spPr>
      </p:pic>
    </p:spTree>
    <p:extLst>
      <p:ext uri="{BB962C8B-B14F-4D97-AF65-F5344CB8AC3E}">
        <p14:creationId xmlns:p14="http://schemas.microsoft.com/office/powerpoint/2010/main" val="2024761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8133"/>
            <a:ext cx="8596668" cy="680361"/>
          </a:xfrm>
        </p:spPr>
        <p:txBody>
          <a:bodyPr/>
          <a:lstStyle/>
          <a:p>
            <a:r>
              <a:rPr lang="en-US" dirty="0" smtClean="0"/>
              <a:t>VA Building Codes Update: Timeline</a:t>
            </a:r>
            <a:endParaRPr lang="en-US" dirty="0"/>
          </a:p>
        </p:txBody>
      </p:sp>
      <p:sp>
        <p:nvSpPr>
          <p:cNvPr id="3" name="Content Placeholder 2"/>
          <p:cNvSpPr>
            <a:spLocks noGrp="1"/>
          </p:cNvSpPr>
          <p:nvPr>
            <p:ph idx="1"/>
          </p:nvPr>
        </p:nvSpPr>
        <p:spPr>
          <a:xfrm>
            <a:off x="677334" y="1215442"/>
            <a:ext cx="8341975" cy="4575756"/>
          </a:xfrm>
        </p:spPr>
        <p:txBody>
          <a:bodyPr>
            <a:normAutofit/>
          </a:bodyPr>
          <a:lstStyle/>
          <a:p>
            <a:r>
              <a:rPr lang="en-US" sz="2400" dirty="0" smtClean="0"/>
              <a:t>December 2016: Board votes on draft regulations</a:t>
            </a:r>
          </a:p>
          <a:p>
            <a:r>
              <a:rPr lang="en-US" sz="2400" dirty="0" smtClean="0"/>
              <a:t>February-June </a:t>
            </a:r>
            <a:r>
              <a:rPr lang="en-US" sz="2400" dirty="0"/>
              <a:t>2017: Public comment period on draft regulations</a:t>
            </a:r>
          </a:p>
          <a:p>
            <a:r>
              <a:rPr lang="en-US" sz="2400" dirty="0"/>
              <a:t>Spring-Summer, 2017: Work Groups start up; amendment proposals accepted</a:t>
            </a:r>
          </a:p>
          <a:p>
            <a:r>
              <a:rPr lang="en-US" sz="2400" dirty="0"/>
              <a:t>June 2017: Public Hearing on draft regulations</a:t>
            </a:r>
          </a:p>
          <a:p>
            <a:r>
              <a:rPr lang="en-US" sz="2400" dirty="0"/>
              <a:t>September and October 2017: DHCD board committees meet to adopt final regulations</a:t>
            </a:r>
          </a:p>
          <a:p>
            <a:r>
              <a:rPr lang="en-US" sz="2400" dirty="0"/>
              <a:t>November 2017: DHCD board adopts final code </a:t>
            </a:r>
            <a:r>
              <a:rPr lang="en-US" sz="2400" dirty="0" smtClean="0"/>
              <a:t>regulations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590" y="4453644"/>
            <a:ext cx="3443972" cy="2356344"/>
          </a:xfrm>
          <a:prstGeom prst="rect">
            <a:avLst/>
          </a:prstGeom>
        </p:spPr>
      </p:pic>
    </p:spTree>
    <p:extLst>
      <p:ext uri="{BB962C8B-B14F-4D97-AF65-F5344CB8AC3E}">
        <p14:creationId xmlns:p14="http://schemas.microsoft.com/office/powerpoint/2010/main" val="632126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VAEEC Logo Colors 1">
      <a:dk1>
        <a:srgbClr val="000000"/>
      </a:dk1>
      <a:lt1>
        <a:srgbClr val="FFFFFF"/>
      </a:lt1>
      <a:dk2>
        <a:srgbClr val="002A4B"/>
      </a:dk2>
      <a:lt2>
        <a:srgbClr val="EBEBEB"/>
      </a:lt2>
      <a:accent1>
        <a:srgbClr val="3E8936"/>
      </a:accent1>
      <a:accent2>
        <a:srgbClr val="56BB4E"/>
      </a:accent2>
      <a:accent3>
        <a:srgbClr val="004F86"/>
      </a:accent3>
      <a:accent4>
        <a:srgbClr val="008EEB"/>
      </a:accent4>
      <a:accent5>
        <a:srgbClr val="FCEC12"/>
      </a:accent5>
      <a:accent6>
        <a:srgbClr val="D4C713"/>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3283</TotalTime>
  <Words>799</Words>
  <Application>Microsoft Macintosh PowerPoint</Application>
  <PresentationFormat>Widescreen</PresentationFormat>
  <Paragraphs>103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Trebuchet MS</vt:lpstr>
      <vt:lpstr>Wingdings 3</vt:lpstr>
      <vt:lpstr>Arial</vt:lpstr>
      <vt:lpstr>Facet</vt:lpstr>
      <vt:lpstr>VAEEC Programmatic Update</vt:lpstr>
      <vt:lpstr>Fall Meeting Agenda</vt:lpstr>
      <vt:lpstr>VAEEC Membership Comparison by Year</vt:lpstr>
      <vt:lpstr>2016-2017 VAEEC Membership by Category</vt:lpstr>
      <vt:lpstr>Industry Census</vt:lpstr>
      <vt:lpstr>Industry Census Report: Preliminary 2016 Data</vt:lpstr>
      <vt:lpstr>Energy Efficiency Opportunities in 2016 and Beyond</vt:lpstr>
      <vt:lpstr>PACE: Property Assessed Clean Energy What’s new?</vt:lpstr>
      <vt:lpstr>VA Building Codes Update: Timeline</vt:lpstr>
      <vt:lpstr>Utility Regulation</vt:lpstr>
      <vt:lpstr>Legislative Support</vt:lpstr>
      <vt:lpstr>Thank you to our sponsors!</vt:lpstr>
      <vt:lpstr>How to spot an award winner?</vt:lpstr>
      <vt:lpstr>Questions?</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Harnish</dc:creator>
  <cp:lastModifiedBy>Chelsea Harnish</cp:lastModifiedBy>
  <cp:revision>106</cp:revision>
  <cp:lastPrinted>2016-11-29T17:27:19Z</cp:lastPrinted>
  <dcterms:created xsi:type="dcterms:W3CDTF">2016-05-07T18:35:52Z</dcterms:created>
  <dcterms:modified xsi:type="dcterms:W3CDTF">2016-11-29T17:33:25Z</dcterms:modified>
</cp:coreProperties>
</file>