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9" r:id="rId2"/>
    <p:sldId id="453" r:id="rId3"/>
    <p:sldId id="475" r:id="rId4"/>
    <p:sldId id="472" r:id="rId5"/>
    <p:sldId id="473" r:id="rId6"/>
    <p:sldId id="474" r:id="rId7"/>
    <p:sldId id="478" r:id="rId8"/>
    <p:sldId id="476" r:id="rId9"/>
    <p:sldId id="477" r:id="rId10"/>
    <p:sldId id="480" r:id="rId11"/>
    <p:sldId id="479" r:id="rId12"/>
    <p:sldId id="48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E82"/>
    <a:srgbClr val="FFB901"/>
    <a:srgbClr val="BD6D31"/>
    <a:srgbClr val="BD5231"/>
    <a:srgbClr val="B0C8D4"/>
    <a:srgbClr val="8188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68" autoAdjust="0"/>
    <p:restoredTop sz="85542" autoAdjust="0"/>
  </p:normalViewPr>
  <p:slideViewPr>
    <p:cSldViewPr showGuides="1">
      <p:cViewPr>
        <p:scale>
          <a:sx n="80" d="100"/>
          <a:sy n="80" d="100"/>
        </p:scale>
        <p:origin x="-1056" y="48"/>
      </p:cViewPr>
      <p:guideLst>
        <p:guide orient="horz" pos="3840"/>
        <p:guide orient="horz" pos="2352"/>
        <p:guide orient="horz" pos="816"/>
        <p:guide pos="192"/>
        <p:guide pos="2880"/>
        <p:guide pos="5568"/>
      </p:guideLst>
    </p:cSldViewPr>
  </p:slideViewPr>
  <p:outlineViewPr>
    <p:cViewPr>
      <p:scale>
        <a:sx n="33" d="100"/>
        <a:sy n="33" d="100"/>
      </p:scale>
      <p:origin x="0" y="12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>
                <a:latin typeface="Avenir Book"/>
                <a:cs typeface="Avenir Book"/>
              </a:defRPr>
            </a:pPr>
            <a:r>
              <a:rPr lang="en-US" dirty="0">
                <a:latin typeface="+mn-lt"/>
                <a:cs typeface="Avenir Heavy"/>
              </a:rPr>
              <a:t>Building Owner Survey: </a:t>
            </a:r>
          </a:p>
          <a:p>
            <a:pPr>
              <a:defRPr>
                <a:latin typeface="Avenir Book"/>
                <a:cs typeface="Avenir Book"/>
              </a:defRPr>
            </a:pPr>
            <a:r>
              <a:rPr lang="en-US" b="0" dirty="0">
                <a:latin typeface="+mn-lt"/>
                <a:cs typeface="Avenir Book"/>
              </a:rPr>
              <a:t>What prevents you from completing energy upgrades?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5920195415189"/>
          <c:y val="0.18944690636001399"/>
          <c:w val="0.71533844934037605"/>
          <c:h val="0.745378942699811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rgbClr val="429F26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rgbClr val="5CB633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rgbClr val="72D948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rgbClr val="79F444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rgbClr val="A9FF67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venir Book"/>
                    <a:cs typeface="Avenir Book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Lack of Capital</c:v>
                </c:pt>
                <c:pt idx="1">
                  <c:v>Insufficient Payback</c:v>
                </c:pt>
                <c:pt idx="2">
                  <c:v>Payback Uncertainty</c:v>
                </c:pt>
                <c:pt idx="3">
                  <c:v>Technical Expertise</c:v>
                </c:pt>
                <c:pt idx="4">
                  <c:v>Split Incentives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0.38</c:v>
                </c:pt>
                <c:pt idx="1">
                  <c:v>0.21</c:v>
                </c:pt>
                <c:pt idx="2">
                  <c:v>0.16</c:v>
                </c:pt>
                <c:pt idx="3">
                  <c:v>0.06</c:v>
                </c:pt>
                <c:pt idx="4">
                  <c:v>0.05</c:v>
                </c:pt>
                <c:pt idx="5" formatCode="0.00%">
                  <c:v>0.14000000000000001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n>
            <a:noFill/>
          </a:ln>
          <a:latin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E9E08-CE0B-CF4A-ADE7-EEEADCA4A86F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4091-128C-0249-91E8-960994433E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27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0E224-597E-411B-BA42-DBA7B6D3BAAC}" type="datetimeFigureOut">
              <a:rPr lang="en-US" smtClean="0"/>
              <a:pPr/>
              <a:t>11/10/2015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1BF1F-0720-4A8F-AF9C-AC83A92257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39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1BF1F-0720-4A8F-AF9C-AC83A922575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820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1BF1F-0720-4A8F-AF9C-AC83A922575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74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4343400"/>
          </a:xfrm>
          <a:prstGeom prst="rect">
            <a:avLst/>
          </a:prstGeom>
          <a:solidFill>
            <a:srgbClr val="46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4444" y="685800"/>
            <a:ext cx="7772400" cy="2362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778079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5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953000"/>
            <a:ext cx="32004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942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64638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507163"/>
            <a:ext cx="24384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"/>
            <a:ext cx="8458200" cy="800100"/>
          </a:xfrm>
        </p:spPr>
        <p:txBody>
          <a:bodyPr>
            <a:normAutofit/>
          </a:bodyPr>
          <a:lstStyle>
            <a:lvl1pPr algn="l">
              <a:defRPr sz="4400" b="1" u="none" spc="-300" normalizeH="0" baseline="0">
                <a:solidFill>
                  <a:srgbClr val="9BAC7D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56623-27D6-43E2-8DA7-3A8446C4DABA}" type="datetimeFigureOut">
              <a:rPr lang="en-US"/>
              <a:pPr>
                <a:defRPr/>
              </a:pPr>
              <a:t>11/10/2015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8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466E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648200"/>
          </a:xfrm>
        </p:spPr>
        <p:txBody>
          <a:bodyPr>
            <a:normAutofit/>
          </a:bodyPr>
          <a:lstStyle>
            <a:lvl1pPr marL="342900" indent="-342900">
              <a:buClr>
                <a:srgbClr val="466E82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466E82"/>
              </a:buClr>
              <a:buFont typeface="Arial" panose="020B0604020202020204" pitchFamily="34" charset="0"/>
              <a:buChar char="•"/>
              <a:defRPr sz="2000"/>
            </a:lvl2pPr>
            <a:lvl3pPr marL="11430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800"/>
            </a:lvl3pPr>
            <a:lvl4pPr marL="16002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4pPr>
            <a:lvl5pPr marL="20574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096000"/>
            <a:ext cx="9152985" cy="0"/>
          </a:xfrm>
          <a:prstGeom prst="line">
            <a:avLst/>
          </a:prstGeom>
          <a:ln w="12700">
            <a:solidFill>
              <a:srgbClr val="8188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 userDrawn="1"/>
        </p:nvSpPr>
        <p:spPr>
          <a:xfrm>
            <a:off x="6324600" y="6329082"/>
            <a:ext cx="2362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7E86F6-7179-49D1-B7D9-CCFB68FF3870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6" name="Picture 5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1447800" cy="5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107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466E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4572000" cy="4648200"/>
          </a:xfrm>
        </p:spPr>
        <p:txBody>
          <a:bodyPr>
            <a:normAutofit/>
          </a:bodyPr>
          <a:lstStyle>
            <a:lvl1pPr marL="342900" indent="-342900">
              <a:buClr>
                <a:srgbClr val="466E82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466E82"/>
              </a:buClr>
              <a:buFont typeface="Arial" panose="020B0604020202020204" pitchFamily="34" charset="0"/>
              <a:buChar char="•"/>
              <a:defRPr sz="2000"/>
            </a:lvl2pPr>
            <a:lvl3pPr marL="11430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800"/>
            </a:lvl3pPr>
            <a:lvl4pPr marL="16002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4pPr>
            <a:lvl5pPr marL="20574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096000"/>
            <a:ext cx="9152985" cy="0"/>
          </a:xfrm>
          <a:prstGeom prst="line">
            <a:avLst/>
          </a:prstGeom>
          <a:ln w="12700">
            <a:solidFill>
              <a:srgbClr val="8188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6324600" y="6329082"/>
            <a:ext cx="2362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7E86F6-7179-49D1-B7D9-CCFB68FF3870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9" name="Picture 8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1447800" cy="5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24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0" y="6096000"/>
            <a:ext cx="9152985" cy="0"/>
          </a:xfrm>
          <a:prstGeom prst="line">
            <a:avLst/>
          </a:prstGeom>
          <a:ln w="12700">
            <a:solidFill>
              <a:srgbClr val="8188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466E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114800" y="1295401"/>
            <a:ext cx="4572000" cy="4648200"/>
          </a:xfrm>
        </p:spPr>
        <p:txBody>
          <a:bodyPr>
            <a:normAutofit/>
          </a:bodyPr>
          <a:lstStyle>
            <a:lvl1pPr marL="342900" indent="-342900">
              <a:buClr>
                <a:srgbClr val="466E82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466E82"/>
              </a:buClr>
              <a:buFont typeface="Arial" panose="020B0604020202020204" pitchFamily="34" charset="0"/>
              <a:buChar char="•"/>
              <a:defRPr sz="2000"/>
            </a:lvl2pPr>
            <a:lvl3pPr marL="11430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800"/>
            </a:lvl3pPr>
            <a:lvl4pPr marL="16002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4pPr>
            <a:lvl5pPr marL="20574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324600" y="6329082"/>
            <a:ext cx="2362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7E86F6-7179-49D1-B7D9-CCFB68FF3870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11" name="Picture 10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1447800" cy="5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80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0" y="6096000"/>
            <a:ext cx="9152985" cy="0"/>
          </a:xfrm>
          <a:prstGeom prst="line">
            <a:avLst/>
          </a:prstGeom>
          <a:ln w="12700">
            <a:solidFill>
              <a:srgbClr val="8188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466E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3931920" cy="4648200"/>
          </a:xfrm>
        </p:spPr>
        <p:txBody>
          <a:bodyPr>
            <a:normAutofit/>
          </a:bodyPr>
          <a:lstStyle>
            <a:lvl1pPr marL="342900" indent="-342900">
              <a:buClr>
                <a:srgbClr val="466E82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466E82"/>
              </a:buClr>
              <a:buFont typeface="Arial" panose="020B0604020202020204" pitchFamily="34" charset="0"/>
              <a:buChar char="•"/>
              <a:defRPr sz="2000"/>
            </a:lvl2pPr>
            <a:lvl3pPr marL="11430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800"/>
            </a:lvl3pPr>
            <a:lvl4pPr marL="16002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4pPr>
            <a:lvl5pPr marL="20574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4754880" y="1295401"/>
            <a:ext cx="3931920" cy="4648200"/>
          </a:xfrm>
        </p:spPr>
        <p:txBody>
          <a:bodyPr>
            <a:normAutofit/>
          </a:bodyPr>
          <a:lstStyle>
            <a:lvl1pPr marL="342900" indent="-342900">
              <a:buClr>
                <a:srgbClr val="466E82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466E82"/>
              </a:buClr>
              <a:buFont typeface="Arial" panose="020B0604020202020204" pitchFamily="34" charset="0"/>
              <a:buChar char="•"/>
              <a:defRPr sz="2000"/>
            </a:lvl2pPr>
            <a:lvl3pPr marL="11430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800"/>
            </a:lvl3pPr>
            <a:lvl4pPr marL="16002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4pPr>
            <a:lvl5pPr marL="2057400" indent="-228600">
              <a:buClr>
                <a:srgbClr val="466E8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6324600" y="6329082"/>
            <a:ext cx="2362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7E86F6-7179-49D1-B7D9-CCFB68FF3870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12" name="Picture 11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1447800" cy="5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5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0" y="6096000"/>
            <a:ext cx="9152985" cy="0"/>
          </a:xfrm>
          <a:prstGeom prst="line">
            <a:avLst/>
          </a:prstGeom>
          <a:ln w="12700">
            <a:solidFill>
              <a:srgbClr val="8188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466E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324600" y="6329082"/>
            <a:ext cx="2362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7E86F6-7179-49D1-B7D9-CCFB68FF3870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7" name="Picture 6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1447800" cy="5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43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0" y="6096000"/>
            <a:ext cx="9152985" cy="0"/>
          </a:xfrm>
          <a:prstGeom prst="line">
            <a:avLst/>
          </a:prstGeom>
          <a:ln w="12700">
            <a:solidFill>
              <a:srgbClr val="8188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6324600" y="6329082"/>
            <a:ext cx="2362200" cy="27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7E86F6-7179-49D1-B7D9-CCFB68FF3870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7" name="Picture 6" descr="VCClogo_Horizontal4c_we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48400"/>
            <a:ext cx="1447800" cy="51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607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</a:defRPr>
            </a:lvl1pPr>
          </a:lstStyle>
          <a:p>
            <a:fld id="{63F08ABD-E786-D54C-B83C-35DC8FF62DC6}" type="datetimeFigureOut">
              <a:rPr lang="en-US" smtClean="0"/>
              <a:pPr/>
              <a:t>11/10/2015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</a:defRPr>
            </a:lvl1pPr>
          </a:lstStyle>
          <a:p>
            <a:fld id="{9AB20069-C83F-C440-8B49-2C3EEFEFE5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25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4000" b="1" spc="-300">
                <a:solidFill>
                  <a:srgbClr val="9BAC7D"/>
                </a:solidFill>
                <a:latin typeface="Corbel" pitchFamily="34" charset="0"/>
              </a:defRPr>
            </a:lvl1pPr>
          </a:lstStyle>
          <a:p>
            <a:r>
              <a:rPr lang="en-US" dirty="0" smtClean="0"/>
              <a:t>New Ecology </a:t>
            </a:r>
            <a:r>
              <a:rPr lang="en-US" dirty="0" err="1" smtClean="0"/>
              <a:t>Inc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30C48-1809-4B20-9CDF-3BC60E86E70E}" type="datetimeFigureOut">
              <a:rPr lang="en-US" smtClean="0"/>
              <a:pPr/>
              <a:t>11/10/2015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1039E-3098-41AA-A19E-BACC6E2D197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801" y="6506609"/>
            <a:ext cx="2438199" cy="371825"/>
          </a:xfrm>
          <a:prstGeom prst="rect">
            <a:avLst/>
          </a:prstGeom>
        </p:spPr>
      </p:pic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4092469" cy="45259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 b="1" spc="0" baseline="0">
                <a:solidFill>
                  <a:schemeClr val="bg1">
                    <a:lumMod val="50000"/>
                  </a:schemeClr>
                </a:solidFill>
                <a:latin typeface="Corbel" pitchFamily="34" charset="0"/>
                <a:ea typeface="Verdana" pitchFamily="34" charset="0"/>
                <a:cs typeface="BrowalliaUPC" pitchFamily="34" charset="-34"/>
              </a:defRPr>
            </a:lvl1pPr>
            <a:lvl2pPr marL="800100" indent="-342900">
              <a:buFont typeface="Arial" pitchFamily="34" charset="0"/>
              <a:buChar char="•"/>
              <a:defRPr sz="2000" spc="0" baseline="0">
                <a:latin typeface="Corbel" pitchFamily="34" charset="0"/>
                <a:ea typeface="Verdana" pitchFamily="34" charset="0"/>
                <a:cs typeface="BrowalliaUPC" pitchFamily="34" charset="-34"/>
              </a:defRPr>
            </a:lvl2pPr>
            <a:lvl3pPr marL="1200150" indent="-285750">
              <a:buFont typeface="Arial" pitchFamily="34" charset="0"/>
              <a:buChar char="•"/>
              <a:defRPr sz="1800" spc="0" baseline="0">
                <a:latin typeface="Corbel" pitchFamily="34" charset="0"/>
                <a:ea typeface="Verdana" pitchFamily="34" charset="0"/>
                <a:cs typeface="BrowalliaUPC" pitchFamily="34" charset="-34"/>
              </a:defRPr>
            </a:lvl3pPr>
            <a:lvl4pPr marL="1657350" indent="-285750">
              <a:buFont typeface="Arial" pitchFamily="34" charset="0"/>
              <a:buChar char="•"/>
              <a:defRPr sz="1600" spc="0">
                <a:latin typeface="Corbel" pitchFamily="34" charset="0"/>
                <a:ea typeface="Verdana" pitchFamily="34" charset="0"/>
                <a:cs typeface="BrowalliaUPC" pitchFamily="34" charset="-34"/>
              </a:defRPr>
            </a:lvl4pPr>
            <a:lvl5pPr marL="2057400" indent="-228600">
              <a:buFont typeface="Arial" pitchFamily="34" charset="0"/>
              <a:buChar char="•"/>
              <a:defRPr sz="1600" spc="0">
                <a:latin typeface="Corbel" pitchFamily="34" charset="0"/>
                <a:ea typeface="Verdana" pitchFamily="34" charset="0"/>
                <a:cs typeface="BrowalliaUPC" pitchFamily="34" charset="-34"/>
              </a:defRPr>
            </a:lvl5pPr>
          </a:lstStyle>
          <a:p>
            <a:pPr lvl="0"/>
            <a:r>
              <a:rPr lang="en-US" dirty="0" smtClean="0"/>
              <a:t>Who We Work for</a:t>
            </a:r>
          </a:p>
          <a:p>
            <a:pPr lvl="1"/>
            <a:r>
              <a:rPr lang="en-US" dirty="0" smtClean="0"/>
              <a:t>Non Profit Developer</a:t>
            </a:r>
          </a:p>
          <a:p>
            <a:pPr lvl="2"/>
            <a:r>
              <a:rPr lang="en-US" dirty="0" smtClean="0"/>
              <a:t>Profit Developers of Affordable Housing</a:t>
            </a:r>
          </a:p>
          <a:p>
            <a:pPr lvl="3"/>
            <a:r>
              <a:rPr lang="en-US" dirty="0" smtClean="0"/>
              <a:t>Public Housing Authorities</a:t>
            </a:r>
          </a:p>
          <a:p>
            <a:pPr lvl="4"/>
            <a:r>
              <a:rPr lang="en-US" dirty="0" smtClean="0"/>
              <a:t>Community Based Organizations</a:t>
            </a:r>
          </a:p>
        </p:txBody>
      </p:sp>
    </p:spTree>
    <p:extLst>
      <p:ext uri="{BB962C8B-B14F-4D97-AF65-F5344CB8AC3E}">
        <p14:creationId xmlns:p14="http://schemas.microsoft.com/office/powerpoint/2010/main" val="1086380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CDB2A-06D5-4FDF-B654-C739C54AF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2" r:id="rId5"/>
    <p:sldLayoutId id="2147483673" r:id="rId6"/>
    <p:sldLayoutId id="2147483671" r:id="rId7"/>
    <p:sldLayoutId id="2147483674" r:id="rId8"/>
    <p:sldLayoutId id="2147483675" r:id="rId9"/>
    <p:sldLayoutId id="2147483676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81888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81888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81888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81888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81888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greenleaf@vccva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savesgcp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Energy Efficiency Financing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15,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0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 charset="0"/>
                <a:cs typeface="Gill Sans" charset="0"/>
              </a:rPr>
              <a:t>PACE- Project Size</a:t>
            </a: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pic>
        <p:nvPicPr>
          <p:cNvPr id="6" name="Picture 2" descr="size PACE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793" y="1575055"/>
            <a:ext cx="5498413" cy="408888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4375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 charset="0"/>
                <a:cs typeface="Gill Sans" charset="0"/>
              </a:rPr>
              <a:t>Why Is PACE Good for Cities</a:t>
            </a:r>
            <a:r>
              <a:rPr lang="en-US" dirty="0">
                <a:solidFill>
                  <a:srgbClr val="FF0000"/>
                </a:solidFill>
                <a:latin typeface="Gill Sans" charset="0"/>
                <a:cs typeface="Gill Sans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Gill Sans" charset="0"/>
                <a:cs typeface="Gill Sans" charset="0"/>
              </a:rPr>
            </a:b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>
                <a:latin typeface="Gill Sans"/>
                <a:cs typeface="Gill Sans"/>
              </a:rPr>
              <a:t>Provides local business owners with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100% upfront financing </a:t>
            </a:r>
            <a:r>
              <a:rPr lang="en-US" dirty="0">
                <a:latin typeface="Gill Sans"/>
                <a:cs typeface="Gill Sans"/>
              </a:rPr>
              <a:t>for critical capital improvements to their buildings – tangible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retention</a:t>
            </a:r>
            <a:r>
              <a:rPr lang="en-US" dirty="0">
                <a:latin typeface="Gill Sans"/>
                <a:cs typeface="Gill Sans"/>
              </a:rPr>
              <a:t>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strategy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Gill Sans"/>
                <a:cs typeface="Gill Sans"/>
              </a:rPr>
              <a:t>Creates local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employment</a:t>
            </a:r>
            <a:r>
              <a:rPr lang="en-US" dirty="0">
                <a:latin typeface="Gill Sans"/>
                <a:cs typeface="Gill Sans"/>
              </a:rPr>
              <a:t>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opportunities</a:t>
            </a:r>
            <a:r>
              <a:rPr lang="en-US" dirty="0">
                <a:latin typeface="Gill Sans"/>
                <a:cs typeface="Gill Sans"/>
              </a:rPr>
              <a:t> for G.C.s, trades, engineers, vendors, etc.</a:t>
            </a:r>
          </a:p>
          <a:p>
            <a:r>
              <a:rPr lang="en-US" dirty="0">
                <a:latin typeface="Gill Sans"/>
                <a:cs typeface="Gill Sans"/>
              </a:rPr>
              <a:t>Serves as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redevelopment</a:t>
            </a:r>
            <a:r>
              <a:rPr lang="en-US" dirty="0">
                <a:latin typeface="Gill Sans"/>
                <a:cs typeface="Gill Sans"/>
              </a:rPr>
              <a:t>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tool</a:t>
            </a:r>
            <a:r>
              <a:rPr lang="en-US" dirty="0">
                <a:latin typeface="Gill Sans"/>
                <a:cs typeface="Gill Sans"/>
              </a:rPr>
              <a:t> for “tired” buildings with obsolescent and inefficient systems.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725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Bill Greenleaf</a:t>
            </a:r>
          </a:p>
          <a:p>
            <a:pPr marL="0" indent="0" algn="ctr">
              <a:buNone/>
            </a:pPr>
            <a:r>
              <a:rPr lang="en-US" b="1" dirty="0" smtClean="0"/>
              <a:t>Virginia Community Capital</a:t>
            </a:r>
          </a:p>
          <a:p>
            <a:pPr marL="0" indent="0" algn="ctr">
              <a:buNone/>
            </a:pPr>
            <a:r>
              <a:rPr lang="en-US" b="1" dirty="0" smtClean="0"/>
              <a:t>804-939-6165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bgreenleaf@vccva.org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7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Virginia Community Capital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000" b="1" dirty="0">
                <a:latin typeface="Century Gothic" panose="020B0502020202020204" pitchFamily="34" charset="0"/>
                <a:cs typeface="Arial" pitchFamily="34" charset="0"/>
              </a:rPr>
              <a:t>Founded in 2006, then Governor Mark Warner privatized $15M state loan funds to create VCC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n-US" altLang="en-US" sz="400" b="1" dirty="0"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000" b="1" dirty="0">
                <a:latin typeface="Century Gothic" panose="020B0502020202020204" pitchFamily="34" charset="0"/>
              </a:rPr>
              <a:t>VCC is a </a:t>
            </a:r>
            <a:r>
              <a:rPr lang="en-US" altLang="en-US" sz="2000" b="1" dirty="0">
                <a:solidFill>
                  <a:srgbClr val="0569AF"/>
                </a:solidFill>
                <a:latin typeface="Century Gothic" panose="020B0502020202020204" pitchFamily="34" charset="0"/>
              </a:rPr>
              <a:t>non-profit</a:t>
            </a:r>
            <a:r>
              <a:rPr lang="en-US" altLang="en-US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000" b="1" dirty="0">
                <a:latin typeface="Century Gothic" panose="020B0502020202020204" pitchFamily="34" charset="0"/>
              </a:rPr>
              <a:t>community development financial institution (CDFI) loan fund</a:t>
            </a: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$121 million in consolidated assets</a:t>
            </a: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$94 million loan portfolio </a:t>
            </a: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Lending $50-55 million per year in Virginia </a:t>
            </a:r>
          </a:p>
          <a:p>
            <a:pPr lvl="1">
              <a:defRPr/>
            </a:pPr>
            <a:endParaRPr lang="en-US" altLang="en-US" sz="400" dirty="0">
              <a:latin typeface="Century Gothic" panose="020B0502020202020204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000" b="1" dirty="0">
                <a:latin typeface="Century Gothic" panose="020B0502020202020204" pitchFamily="34" charset="0"/>
                <a:cs typeface="Arial" pitchFamily="34" charset="0"/>
              </a:rPr>
              <a:t>Community Capital Bank of Virginia (CCB) is a </a:t>
            </a:r>
            <a:r>
              <a:rPr lang="en-US" altLang="en-US" sz="2000" b="1" dirty="0">
                <a:solidFill>
                  <a:srgbClr val="0569AF"/>
                </a:solidFill>
                <a:latin typeface="Century Gothic" panose="020B0502020202020204" pitchFamily="34" charset="0"/>
                <a:cs typeface="Arial" pitchFamily="34" charset="0"/>
              </a:rPr>
              <a:t>for profit </a:t>
            </a:r>
            <a:r>
              <a:rPr lang="en-US" altLang="en-US" sz="2000" b="1" dirty="0">
                <a:latin typeface="Century Gothic" panose="020B0502020202020204" pitchFamily="34" charset="0"/>
                <a:cs typeface="Arial" pitchFamily="34" charset="0"/>
              </a:rPr>
              <a:t>community development bank </a:t>
            </a: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State chartered bank subsidiary</a:t>
            </a: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B certified corporation – mission driven</a:t>
            </a:r>
            <a:endParaRPr lang="en-US" altLang="en-US" sz="1800" b="1" dirty="0">
              <a:latin typeface="Century Gothic" panose="020B0502020202020204" pitchFamily="34" charset="0"/>
              <a:cs typeface="Arial" pitchFamily="34" charset="0"/>
            </a:endParaRP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$67 million in deposits</a:t>
            </a:r>
          </a:p>
          <a:p>
            <a:pPr lvl="1">
              <a:defRPr/>
            </a:pPr>
            <a:r>
              <a:rPr lang="en-US" altLang="en-US" sz="1800" dirty="0">
                <a:latin typeface="Century Gothic" panose="020B0502020202020204" pitchFamily="34" charset="0"/>
                <a:cs typeface="Arial" pitchFamily="34" charset="0"/>
              </a:rPr>
              <a:t>Business focused vs. consumer focused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320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VA </a:t>
            </a:r>
            <a:r>
              <a:rPr lang="en-US" dirty="0">
                <a:solidFill>
                  <a:srgbClr val="FF0000"/>
                </a:solidFill>
              </a:rPr>
              <a:t>SAVES - Green Community Program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Interest Rate Subsidy Program- approx. 3%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Utilizing Virginia’s Allocation of Federal Qualified Energy Conservation Bonds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Local Governments and Private Sector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Commercial Scale- Energy Efficiency and Renewable Energy Projects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Limited Allocation- $20 million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Learn More: </a:t>
            </a:r>
            <a:r>
              <a:rPr lang="en-US" altLang="en-US" dirty="0">
                <a:latin typeface="Gill Sans"/>
                <a:cs typeface="Gill Sans"/>
                <a:hlinkClick r:id="rId2"/>
              </a:rPr>
              <a:t>www.vasavesgcp.com</a:t>
            </a:r>
            <a:endParaRPr lang="en-US" altLang="en-US" dirty="0">
              <a:latin typeface="Gill Sans"/>
              <a:cs typeface="Gill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521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>Property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Assessed Clean Energy – </a:t>
            </a:r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>PACE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 </a:t>
            </a: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ill Sans"/>
                <a:cs typeface="Gill Sans"/>
              </a:rPr>
              <a:t>Energy efficiency, renewable energy and water efficiency loan program</a:t>
            </a:r>
          </a:p>
          <a:p>
            <a:r>
              <a:rPr lang="en-US" dirty="0">
                <a:latin typeface="Gill Sans"/>
                <a:cs typeface="Gill Sans"/>
              </a:rPr>
              <a:t>Set up by locality (required by law)</a:t>
            </a:r>
          </a:p>
          <a:p>
            <a:r>
              <a:rPr lang="en-US" dirty="0">
                <a:latin typeface="Gill Sans"/>
                <a:cs typeface="Gill Sans"/>
              </a:rPr>
              <a:t>Private lenders make these loans</a:t>
            </a:r>
          </a:p>
          <a:p>
            <a:r>
              <a:rPr lang="en-US" dirty="0">
                <a:latin typeface="Gill Sans"/>
                <a:cs typeface="Gill Sans"/>
              </a:rPr>
              <a:t>Repaid on real estate tax bill</a:t>
            </a:r>
          </a:p>
          <a:p>
            <a:r>
              <a:rPr lang="en-US" dirty="0">
                <a:latin typeface="Gill Sans"/>
                <a:cs typeface="Gill Sans"/>
              </a:rPr>
              <a:t>Lien is senior to existing mortgage- equal status as a real estate tax lien</a:t>
            </a:r>
          </a:p>
          <a:p>
            <a:r>
              <a:rPr lang="en-US" dirty="0">
                <a:latin typeface="Gill Sans"/>
                <a:cs typeface="Gill Sans"/>
              </a:rPr>
              <a:t>Loan stays with property upon resale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04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>Property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Assessed Clean Energy – PACE</a:t>
            </a: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PACE legislation passed in 2015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Virginia Bankers Association- neutral position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Existing mortgage holder must subordinate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Commercial, Industrial, Multifamily (not SF)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Requires localities to set up PACE programs</a:t>
            </a:r>
          </a:p>
          <a:p>
            <a:pPr>
              <a:defRPr/>
            </a:pPr>
            <a:r>
              <a:rPr lang="en-US" altLang="en-US" dirty="0">
                <a:latin typeface="Gill Sans"/>
                <a:cs typeface="Gill Sans"/>
              </a:rPr>
              <a:t>Private lenders can participate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00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>PACE 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>– Solution to Market Place Program</a:t>
            </a:r>
            <a:b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altLang="en-US" dirty="0">
                <a:latin typeface="Gill Sans"/>
                <a:cs typeface="Gill Sans"/>
              </a:rPr>
              <a:t>Property owners unwilling to invest in long payback energy projects due to short duration of property ownership</a:t>
            </a:r>
          </a:p>
          <a:p>
            <a:pPr>
              <a:spcBef>
                <a:spcPts val="1200"/>
              </a:spcBef>
              <a:defRPr/>
            </a:pPr>
            <a:r>
              <a:rPr lang="en-US" altLang="en-US" dirty="0">
                <a:latin typeface="Gill Sans"/>
                <a:cs typeface="Gill Sans"/>
              </a:rPr>
              <a:t>No long term loans (beyond 10 years) for  energy projects.</a:t>
            </a:r>
          </a:p>
          <a:p>
            <a:pPr>
              <a:spcBef>
                <a:spcPts val="1200"/>
              </a:spcBef>
              <a:defRPr/>
            </a:pPr>
            <a:r>
              <a:rPr lang="en-US" altLang="en-US" dirty="0">
                <a:latin typeface="Gill Sans"/>
                <a:cs typeface="Gill Sans"/>
              </a:rPr>
              <a:t>Cash flow positive day one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89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>Why Building Owners Like PACE</a:t>
            </a: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 fontScale="92500" lnSpcReduction="20000"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  <a:cs typeface="Avenir Book"/>
              </a:rPr>
              <a:t>100% upfront financing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chemeClr val="tx1"/>
              </a:solidFill>
              <a:cs typeface="Avenir Book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  <a:cs typeface="Avenir Book"/>
              </a:rPr>
              <a:t>Obligation secured by property</a:t>
            </a:r>
          </a:p>
          <a:p>
            <a:pPr marL="742950" lvl="1" indent="-285750">
              <a:buFont typeface="Arial"/>
              <a:buChar char="•"/>
            </a:pPr>
            <a:endParaRPr lang="en-US" sz="1600" dirty="0" smtClean="0">
              <a:solidFill>
                <a:schemeClr val="tx1"/>
              </a:solidFill>
              <a:cs typeface="Avenir Book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cs typeface="Avenir Book"/>
              </a:rPr>
              <a:t>Enables up to 20-year terms</a:t>
            </a:r>
            <a:endParaRPr lang="en-US" sz="1600" dirty="0">
              <a:solidFill>
                <a:schemeClr val="tx1"/>
              </a:solidFill>
              <a:cs typeface="Avenir Book"/>
            </a:endParaRPr>
          </a:p>
          <a:p>
            <a:pPr marL="742950" lvl="1" indent="-285750">
              <a:buFont typeface="Arial"/>
              <a:buChar char="•"/>
            </a:pPr>
            <a:endParaRPr lang="en-US" sz="1600" dirty="0" smtClean="0">
              <a:solidFill>
                <a:schemeClr val="tx1"/>
              </a:solidFill>
              <a:cs typeface="Avenir Book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cs typeface="Avenir Book"/>
              </a:rPr>
              <a:t>Can be passed on to tenants</a:t>
            </a:r>
          </a:p>
          <a:p>
            <a:pPr marL="742950" lvl="1" indent="-285750">
              <a:buFont typeface="Arial"/>
              <a:buChar char="•"/>
            </a:pPr>
            <a:endParaRPr lang="en-US" sz="1600" dirty="0" smtClean="0">
              <a:solidFill>
                <a:schemeClr val="tx1"/>
              </a:solidFill>
              <a:cs typeface="Avenir Book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600" dirty="0" smtClean="0">
                <a:solidFill>
                  <a:schemeClr val="tx1"/>
                </a:solidFill>
                <a:cs typeface="Avenir Book"/>
              </a:rPr>
              <a:t>Transfers </a:t>
            </a:r>
            <a:r>
              <a:rPr lang="en-US" sz="1600" dirty="0">
                <a:solidFill>
                  <a:schemeClr val="tx1"/>
                </a:solidFill>
                <a:cs typeface="Avenir Book"/>
              </a:rPr>
              <a:t>to subsequent owners upon property </a:t>
            </a:r>
            <a:r>
              <a:rPr lang="en-US" sz="1600" dirty="0" smtClean="0">
                <a:solidFill>
                  <a:schemeClr val="tx1"/>
                </a:solidFill>
                <a:cs typeface="Avenir Book"/>
              </a:rPr>
              <a:t>sale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chemeClr val="tx1"/>
              </a:solidFill>
              <a:cs typeface="Avenir Book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  <a:cs typeface="Avenir Book"/>
              </a:rPr>
              <a:t>Positive cash flow in first year</a:t>
            </a:r>
          </a:p>
          <a:p>
            <a:endParaRPr lang="en-US" dirty="0" smtClean="0">
              <a:solidFill>
                <a:schemeClr val="tx1"/>
              </a:solidFill>
              <a:cs typeface="Avenir Book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  <a:cs typeface="Avenir Book"/>
              </a:rPr>
              <a:t>Energy savings offset property tax assessment</a:t>
            </a:r>
            <a:endParaRPr lang="en-US" dirty="0">
              <a:solidFill>
                <a:schemeClr val="tx1"/>
              </a:solidFill>
              <a:cs typeface="Avenir Book"/>
            </a:endParaRP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629029236"/>
              </p:ext>
            </p:extLst>
          </p:nvPr>
        </p:nvGraphicFramePr>
        <p:xfrm>
          <a:off x="4754563" y="1295400"/>
          <a:ext cx="4084637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23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/>
                <a:cs typeface="Gill Sans"/>
              </a:rPr>
              <a:t>PACE Across the Country</a:t>
            </a:r>
            <a: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FF0000"/>
                </a:solidFill>
                <a:latin typeface="Gill Sans"/>
                <a:cs typeface="Gill Sans"/>
              </a:rPr>
            </a:b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pic>
        <p:nvPicPr>
          <p:cNvPr id="4" name="Content Placeholder 3" descr="map of programs.tiff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" t="67" r="925" b="-26"/>
          <a:stretch/>
        </p:blipFill>
        <p:spPr bwMode="auto">
          <a:xfrm>
            <a:off x="716343" y="1738821"/>
            <a:ext cx="7711314" cy="37613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67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 smtClean="0">
                <a:solidFill>
                  <a:srgbClr val="92D050"/>
                </a:solidFill>
                <a:latin typeface="Gill Sans"/>
                <a:cs typeface="Gill Sans"/>
              </a:rPr>
            </a:br>
            <a:r>
              <a:rPr lang="en-US" dirty="0" smtClean="0">
                <a:solidFill>
                  <a:srgbClr val="FF0000"/>
                </a:solidFill>
                <a:latin typeface="Gill Sans" charset="0"/>
                <a:cs typeface="Gill Sans" charset="0"/>
              </a:rPr>
              <a:t>Case </a:t>
            </a:r>
            <a:r>
              <a:rPr lang="en-US" dirty="0">
                <a:solidFill>
                  <a:srgbClr val="FF0000"/>
                </a:solidFill>
                <a:latin typeface="Gill Sans" charset="0"/>
                <a:cs typeface="Gill Sans" charset="0"/>
              </a:rPr>
              <a:t>Study: Medical Office</a:t>
            </a:r>
            <a:br>
              <a:rPr lang="en-US" dirty="0">
                <a:solidFill>
                  <a:srgbClr val="FF0000"/>
                </a:solidFill>
                <a:latin typeface="Gill Sans" charset="0"/>
                <a:cs typeface="Gill Sans" charset="0"/>
              </a:rPr>
            </a:br>
            <a: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  <a:t/>
            </a:r>
            <a:br>
              <a:rPr lang="en-US" dirty="0">
                <a:solidFill>
                  <a:srgbClr val="92D050"/>
                </a:solidFill>
                <a:latin typeface="Gill Sans"/>
                <a:cs typeface="Gill San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ClrTx/>
              <a:buSzPct val="100000"/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50,000 SF low rise medical office</a:t>
            </a:r>
          </a:p>
          <a:p>
            <a:pPr>
              <a:spcBef>
                <a:spcPts val="600"/>
              </a:spcBef>
              <a:buClrTx/>
              <a:buSzPct val="100000"/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Built early 1980s</a:t>
            </a:r>
          </a:p>
          <a:p>
            <a:pPr>
              <a:spcBef>
                <a:spcPts val="600"/>
              </a:spcBef>
              <a:buClrTx/>
              <a:buSzPct val="100000"/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Needed upgrades to HVAC &amp; controllers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$270,000 budget</a:t>
            </a:r>
          </a:p>
          <a:p>
            <a:pPr>
              <a:spcBef>
                <a:spcPts val="600"/>
              </a:spcBef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Rate between 6% -7%, </a:t>
            </a:r>
            <a:r>
              <a:rPr lang="en-US" sz="2000" dirty="0">
                <a:solidFill>
                  <a:srgbClr val="FF0000"/>
                </a:solidFill>
                <a:latin typeface="Gill Sans"/>
                <a:cs typeface="Gill Sans"/>
              </a:rPr>
              <a:t>20</a:t>
            </a:r>
            <a:r>
              <a:rPr lang="en-US" sz="2000" dirty="0">
                <a:latin typeface="Gill Sans"/>
                <a:cs typeface="Gill Sans"/>
              </a:rPr>
              <a:t> year term, full amortizing, </a:t>
            </a:r>
            <a:r>
              <a:rPr lang="en-US" sz="2000" dirty="0">
                <a:solidFill>
                  <a:srgbClr val="FF0000"/>
                </a:solidFill>
                <a:latin typeface="Gill Sans"/>
                <a:cs typeface="Gill Sans"/>
              </a:rPr>
              <a:t>non recourse</a:t>
            </a:r>
          </a:p>
          <a:p>
            <a:pPr>
              <a:spcBef>
                <a:spcPts val="600"/>
              </a:spcBef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PACE LTV: &lt;5% of assessed value, Total Load: &lt;75% of assessed value</a:t>
            </a:r>
          </a:p>
          <a:p>
            <a:pPr>
              <a:spcBef>
                <a:spcPts val="600"/>
              </a:spcBef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Avoided additional debt on balance sheet</a:t>
            </a:r>
          </a:p>
          <a:p>
            <a:pPr>
              <a:spcBef>
                <a:spcPts val="600"/>
              </a:spcBef>
              <a:buFont typeface="Arial"/>
              <a:buChar char="•"/>
              <a:defRPr/>
            </a:pPr>
            <a:r>
              <a:rPr lang="en-US" sz="2000" dirty="0">
                <a:latin typeface="Gill Sans"/>
                <a:cs typeface="Gill Sans"/>
              </a:rPr>
              <a:t>No personal guarantees required </a:t>
            </a:r>
          </a:p>
          <a:p>
            <a:pPr>
              <a:spcBef>
                <a:spcPts val="600"/>
              </a:spcBef>
              <a:buFont typeface="Arial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Gill Sans"/>
                <a:cs typeface="Gill Sans"/>
              </a:rPr>
              <a:t>100% </a:t>
            </a:r>
            <a:r>
              <a:rPr lang="en-US" sz="2000" dirty="0">
                <a:latin typeface="Gill Sans"/>
                <a:cs typeface="Gill Sans"/>
              </a:rPr>
              <a:t>project financing</a:t>
            </a:r>
          </a:p>
          <a:p>
            <a:endParaRPr lang="en-US" dirty="0"/>
          </a:p>
        </p:txBody>
      </p:sp>
      <p:pic>
        <p:nvPicPr>
          <p:cNvPr id="5" name="Picture 4" descr="IMG_8445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810000"/>
            <a:ext cx="2514600" cy="1885950"/>
          </a:xfrm>
          <a:prstGeom prst="rect">
            <a:avLst/>
          </a:prstGeom>
          <a:ln w="19050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34125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8699</TotalTime>
  <Words>431</Words>
  <Application>Microsoft Office PowerPoint</Application>
  <PresentationFormat>On-screen Show (4:3)</PresentationFormat>
  <Paragraphs>85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Energy Efficiency Financing</vt:lpstr>
      <vt:lpstr>About Virginia Community Capital</vt:lpstr>
      <vt:lpstr> VA SAVES - Green Community Program </vt:lpstr>
      <vt:lpstr> Property Assessed Clean Energy – PACE  </vt:lpstr>
      <vt:lpstr> Property Assessed Clean Energy – PACE </vt:lpstr>
      <vt:lpstr>  PACE – Solution to Market Place Program  </vt:lpstr>
      <vt:lpstr> Why Building Owners Like PACE </vt:lpstr>
      <vt:lpstr>  PACE Across the Country  </vt:lpstr>
      <vt:lpstr>  Case Study: Medical Office  </vt:lpstr>
      <vt:lpstr> PACE- Project Size </vt:lpstr>
      <vt:lpstr>  Why Is PACE Good for Cities  </vt:lpstr>
      <vt:lpstr>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Important Presentation about Something</dc:title>
  <dc:creator>Stephanie Folk</dc:creator>
  <cp:lastModifiedBy>BIll Greenleaf</cp:lastModifiedBy>
  <cp:revision>269</cp:revision>
  <cp:lastPrinted>2014-09-19T16:06:35Z</cp:lastPrinted>
  <dcterms:created xsi:type="dcterms:W3CDTF">2014-09-24T20:23:39Z</dcterms:created>
  <dcterms:modified xsi:type="dcterms:W3CDTF">2015-11-11T02:17:32Z</dcterms:modified>
</cp:coreProperties>
</file>