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</p:sldMasterIdLst>
  <p:notesMasterIdLst>
    <p:notesMasterId r:id="rId15"/>
  </p:notesMasterIdLst>
  <p:sldIdLst>
    <p:sldId id="301" r:id="rId2"/>
    <p:sldId id="302" r:id="rId3"/>
    <p:sldId id="298" r:id="rId4"/>
    <p:sldId id="296" r:id="rId5"/>
    <p:sldId id="309" r:id="rId6"/>
    <p:sldId id="277" r:id="rId7"/>
    <p:sldId id="278" r:id="rId8"/>
    <p:sldId id="295" r:id="rId9"/>
    <p:sldId id="300" r:id="rId10"/>
    <p:sldId id="308" r:id="rId11"/>
    <p:sldId id="304" r:id="rId12"/>
    <p:sldId id="305" r:id="rId13"/>
    <p:sldId id="306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8DC63F"/>
    <a:srgbClr val="FF9933"/>
    <a:srgbClr val="FF9900"/>
    <a:srgbClr val="000099"/>
    <a:srgbClr val="0033CC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58760" autoAdjust="0"/>
  </p:normalViewPr>
  <p:slideViewPr>
    <p:cSldViewPr snapToObjects="1">
      <p:cViewPr varScale="1">
        <p:scale>
          <a:sx n="77" d="100"/>
          <a:sy n="77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0" d="100"/>
          <a:sy n="90" d="100"/>
        </p:scale>
        <p:origin x="-3696" y="16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CEEEDC\PUBLIC\Projects\State%20Scorecard\2015\One%20pagers\Charts%20for%20One%20Pagers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80927384077004E-2"/>
          <c:y val="5.1342496661601504E-2"/>
          <c:w val="0.90286351706036705"/>
          <c:h val="0.896813556200211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Virginia!$A$14</c:f>
              <c:strCache>
                <c:ptCount val="1"/>
                <c:pt idx="0">
                  <c:v>Utilities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Virginia!$B$13:$F$13</c:f>
              <c:strCache>
                <c:ptCount val="5"/>
                <c:pt idx="0">
                  <c:v>Tennessee</c:v>
                </c:pt>
                <c:pt idx="1">
                  <c:v>Virginia</c:v>
                </c:pt>
                <c:pt idx="2">
                  <c:v>Kentucky</c:v>
                </c:pt>
                <c:pt idx="3">
                  <c:v>North Carolina</c:v>
                </c:pt>
                <c:pt idx="4">
                  <c:v>Maryland</c:v>
                </c:pt>
              </c:strCache>
            </c:strRef>
          </c:cat>
          <c:val>
            <c:numRef>
              <c:f>Virginia!$B$14:$F$14</c:f>
              <c:numCache>
                <c:formatCode>General</c:formatCode>
                <c:ptCount val="5"/>
                <c:pt idx="0">
                  <c:v>1.5</c:v>
                </c:pt>
                <c:pt idx="1">
                  <c:v>-0.5</c:v>
                </c:pt>
                <c:pt idx="2">
                  <c:v>2.5</c:v>
                </c:pt>
                <c:pt idx="3">
                  <c:v>2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Virginia!$A$15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Virginia!$B$13:$F$13</c:f>
              <c:strCache>
                <c:ptCount val="5"/>
                <c:pt idx="0">
                  <c:v>Tennessee</c:v>
                </c:pt>
                <c:pt idx="1">
                  <c:v>Virginia</c:v>
                </c:pt>
                <c:pt idx="2">
                  <c:v>Kentucky</c:v>
                </c:pt>
                <c:pt idx="3">
                  <c:v>North Carolina</c:v>
                </c:pt>
                <c:pt idx="4">
                  <c:v>Maryland</c:v>
                </c:pt>
              </c:strCache>
            </c:strRef>
          </c:cat>
          <c:val>
            <c:numRef>
              <c:f>Virginia!$B$15:$F$15</c:f>
              <c:numCache>
                <c:formatCode>General</c:formatCode>
                <c:ptCount val="5"/>
                <c:pt idx="0">
                  <c:v>4.5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Virginia!$A$16</c:f>
              <c:strCache>
                <c:ptCount val="1"/>
                <c:pt idx="0">
                  <c:v>Building Codes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Virginia!$B$13:$F$13</c:f>
              <c:strCache>
                <c:ptCount val="5"/>
                <c:pt idx="0">
                  <c:v>Tennessee</c:v>
                </c:pt>
                <c:pt idx="1">
                  <c:v>Virginia</c:v>
                </c:pt>
                <c:pt idx="2">
                  <c:v>Kentucky</c:v>
                </c:pt>
                <c:pt idx="3">
                  <c:v>North Carolina</c:v>
                </c:pt>
                <c:pt idx="4">
                  <c:v>Maryland</c:v>
                </c:pt>
              </c:strCache>
            </c:strRef>
          </c:cat>
          <c:val>
            <c:numRef>
              <c:f>Virginia!$B$16:$F$16</c:f>
              <c:numCache>
                <c:formatCode>General</c:formatCode>
                <c:ptCount val="5"/>
                <c:pt idx="0">
                  <c:v>1.5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6.5</c:v>
                </c:pt>
              </c:numCache>
            </c:numRef>
          </c:val>
        </c:ser>
        <c:ser>
          <c:idx val="3"/>
          <c:order val="3"/>
          <c:tx>
            <c:strRef>
              <c:f>Virginia!$A$17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Virginia!$B$13:$F$13</c:f>
              <c:strCache>
                <c:ptCount val="5"/>
                <c:pt idx="0">
                  <c:v>Tennessee</c:v>
                </c:pt>
                <c:pt idx="1">
                  <c:v>Virginia</c:v>
                </c:pt>
                <c:pt idx="2">
                  <c:v>Kentucky</c:v>
                </c:pt>
                <c:pt idx="3">
                  <c:v>North Carolina</c:v>
                </c:pt>
                <c:pt idx="4">
                  <c:v>Maryland</c:v>
                </c:pt>
              </c:strCache>
            </c:strRef>
          </c:cat>
          <c:val>
            <c:numRef>
              <c:f>Virginia!$B$17:$F$17</c:f>
              <c:numCache>
                <c:formatCode>General</c:formatCode>
                <c:ptCount val="5"/>
                <c:pt idx="0">
                  <c:v>0.5</c:v>
                </c:pt>
                <c:pt idx="1">
                  <c:v>0</c:v>
                </c:pt>
                <c:pt idx="2">
                  <c:v>0.5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strRef>
              <c:f>Virginia!$A$18</c:f>
              <c:strCache>
                <c:ptCount val="1"/>
                <c:pt idx="0">
                  <c:v>State-Led Initiatives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Virginia!$B$13:$F$13</c:f>
              <c:strCache>
                <c:ptCount val="5"/>
                <c:pt idx="0">
                  <c:v>Tennessee</c:v>
                </c:pt>
                <c:pt idx="1">
                  <c:v>Virginia</c:v>
                </c:pt>
                <c:pt idx="2">
                  <c:v>Kentucky</c:v>
                </c:pt>
                <c:pt idx="3">
                  <c:v>North Carolina</c:v>
                </c:pt>
                <c:pt idx="4">
                  <c:v>Maryland</c:v>
                </c:pt>
              </c:strCache>
            </c:strRef>
          </c:cat>
          <c:val>
            <c:numRef>
              <c:f>Virginia!$B$18:$F$18</c:f>
              <c:numCache>
                <c:formatCode>General</c:formatCode>
                <c:ptCount val="5"/>
                <c:pt idx="0">
                  <c:v>5</c:v>
                </c:pt>
                <c:pt idx="1">
                  <c:v>4.5</c:v>
                </c:pt>
                <c:pt idx="2">
                  <c:v>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</c:ser>
        <c:ser>
          <c:idx val="5"/>
          <c:order val="5"/>
          <c:tx>
            <c:strRef>
              <c:f>Virginia!$A$19</c:f>
              <c:strCache>
                <c:ptCount val="1"/>
                <c:pt idx="0">
                  <c:v>Appliance Standards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Virginia!$B$13:$F$13</c:f>
              <c:strCache>
                <c:ptCount val="5"/>
                <c:pt idx="0">
                  <c:v>Tennessee</c:v>
                </c:pt>
                <c:pt idx="1">
                  <c:v>Virginia</c:v>
                </c:pt>
                <c:pt idx="2">
                  <c:v>Kentucky</c:v>
                </c:pt>
                <c:pt idx="3">
                  <c:v>North Carolina</c:v>
                </c:pt>
                <c:pt idx="4">
                  <c:v>Maryland</c:v>
                </c:pt>
              </c:strCache>
            </c:strRef>
          </c:cat>
          <c:val>
            <c:numRef>
              <c:f>Virginia!$B$19:$F$19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7340064"/>
        <c:axId val="177340624"/>
      </c:barChart>
      <c:catAx>
        <c:axId val="1773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40624"/>
        <c:crosses val="autoZero"/>
        <c:auto val="1"/>
        <c:lblAlgn val="ctr"/>
        <c:lblOffset val="100"/>
        <c:noMultiLvlLbl val="0"/>
      </c:catAx>
      <c:valAx>
        <c:axId val="177340624"/>
        <c:scaling>
          <c:orientation val="minMax"/>
          <c:max val="35"/>
          <c:min val="-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400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4840894888138988E-2"/>
          <c:y val="8.6186627987291056E-2"/>
          <c:w val="0.5992072240969879"/>
          <c:h val="0.1931664134088502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D13B94-D991-45C2-A715-8ED41AC6033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845A7B-5568-4452-A682-2425116B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5A7B-5568-4452-A682-2425116B0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39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5A7B-5568-4452-A682-2425116B0E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7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5A7B-5568-4452-A682-2425116B0E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8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5A7B-5568-4452-A682-2425116B0E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5A7B-5568-4452-A682-2425116B0E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2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5A7B-5568-4452-A682-2425116B0E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5A7B-5568-4452-A682-2425116B0E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8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5A7B-5568-4452-A682-2425116B0E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0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5A7B-5568-4452-A682-2425116B0E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9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5A7B-5568-4452-A682-2425116B0E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07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5A7B-5568-4452-A682-2425116B0E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7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5A7B-5568-4452-A682-2425116B0E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4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CEEE_ppoint_Splash+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057400"/>
            <a:ext cx="70866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10000"/>
            <a:ext cx="7086600" cy="18288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990600" cy="457200"/>
          </a:xfrm>
        </p:spPr>
        <p:txBody>
          <a:bodyPr anchor="t"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0200" y="6248400"/>
            <a:ext cx="4724400" cy="457200"/>
          </a:xfrm>
        </p:spPr>
        <p:txBody>
          <a:bodyPr anchor="t"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 smtClean="0"/>
            </a:lvl1pPr>
          </a:lstStyle>
          <a:p>
            <a:pPr>
              <a:defRPr/>
            </a:pPr>
            <a:fld id="{6863436B-30A3-42C2-A359-44CAF4231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E25F-3BC9-40E0-AFC3-4B271AB94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981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5791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1AF01-E110-431D-A22D-D8B0CE6B5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1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81200"/>
            <a:ext cx="79248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79980-CECC-4BFF-9436-12FC57674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6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86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81200"/>
            <a:ext cx="38862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570F-1F90-4108-8A86-6CF28F457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762000" y="1981200"/>
            <a:ext cx="38862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81200"/>
            <a:ext cx="3886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3EAB-9894-4571-BA2E-FF40BFB9C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981200"/>
            <a:ext cx="79248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D9A8-3DE9-426B-8B4E-6BB722035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8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D8435-FC0A-47E6-9C33-C76BFA731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4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557D1-E555-4744-AE28-E25E8959B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7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ADFD4-D7C3-4419-8E76-0265FC0D1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5D68-E021-4B9A-A326-ED3CABF0F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2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E932-0DCB-4C1D-9F7E-05C00A90B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7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9F38-CE65-425C-A6C0-B2A40303D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7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BD9C8-B889-4CE5-AA20-FA2532649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68857-869A-4FB6-8160-7B4D4BED3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CEEE_ppoint_innerPag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248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2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2"/>
                </a:solidFill>
                <a:latin typeface="Helvetica" pitchFamily="-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2"/>
                </a:solidFill>
                <a:ea typeface="+mn-ea"/>
              </a:defRPr>
            </a:lvl1pPr>
          </a:lstStyle>
          <a:p>
            <a:pPr>
              <a:defRPr/>
            </a:pPr>
            <a:fld id="{374F771F-BEFC-4388-A761-FB3112A39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3232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-16" charset="0"/>
        <a:buChar char="•"/>
        <a:defRPr sz="2800">
          <a:solidFill>
            <a:srgbClr val="32323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32323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o"/>
        <a:defRPr sz="2000">
          <a:solidFill>
            <a:srgbClr val="32323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shoemaker@aceee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8229600" cy="2438400"/>
          </a:xfrm>
        </p:spPr>
        <p:txBody>
          <a:bodyPr/>
          <a:lstStyle/>
          <a:p>
            <a:r>
              <a:rPr lang="en-US" sz="4000" dirty="0" smtClean="0"/>
              <a:t>2015 </a:t>
            </a:r>
            <a:br>
              <a:rPr lang="en-US" sz="4000" dirty="0" smtClean="0"/>
            </a:br>
            <a:r>
              <a:rPr lang="en-US" sz="4000" dirty="0" smtClean="0"/>
              <a:t>State Energy Efficiency Scorecard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4423610"/>
            <a:ext cx="8763000" cy="1977189"/>
          </a:xfrm>
        </p:spPr>
        <p:txBody>
          <a:bodyPr/>
          <a:lstStyle/>
          <a:p>
            <a:r>
              <a:rPr lang="en-US" dirty="0" smtClean="0"/>
              <a:t>Mary Shoemaker</a:t>
            </a:r>
          </a:p>
          <a:p>
            <a:r>
              <a:rPr lang="en-US" dirty="0" smtClean="0"/>
              <a:t>Fall Meeting, VA Energy Efficiency Council</a:t>
            </a:r>
          </a:p>
          <a:p>
            <a:r>
              <a:rPr lang="en-US" dirty="0" smtClean="0"/>
              <a:t>November 12,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D8435-FC0A-47E6-9C33-C76BFA7311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1143000"/>
          </a:xfrm>
        </p:spPr>
        <p:txBody>
          <a:bodyPr/>
          <a:lstStyle/>
          <a:p>
            <a:r>
              <a:rPr lang="en-US" dirty="0" smtClean="0">
                <a:latin typeface="Myriad Pro Light"/>
              </a:rPr>
              <a:t>Why Are States Falling in the Rankings?</a:t>
            </a:r>
            <a:endParaRPr lang="en-US" dirty="0">
              <a:latin typeface="Myriad Pro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924800" cy="4953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Outdated building energy codes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Large customers opt-out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Other states are ramping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D8435-FC0A-47E6-9C33-C76BFA7311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926" y="533400"/>
            <a:ext cx="7924800" cy="1143000"/>
          </a:xfrm>
        </p:spPr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D8435-FC0A-47E6-9C33-C76BFA7311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26" y="1295400"/>
            <a:ext cx="8064674" cy="4114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Enforce energy savings target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Engage large customers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Update </a:t>
            </a:r>
            <a:r>
              <a:rPr lang="en-US" sz="3000" dirty="0" smtClean="0"/>
              <a:t>and </a:t>
            </a:r>
            <a:r>
              <a:rPr lang="en-US" sz="3000" dirty="0" smtClean="0"/>
              <a:t>enforce building codes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Incentivize Combined Heat and Power</a:t>
            </a:r>
          </a:p>
          <a:p>
            <a:pPr marL="0" indent="0"/>
            <a:endParaRPr lang="en-US" sz="3000" b="1" dirty="0" smtClean="0"/>
          </a:p>
          <a:p>
            <a:pPr marL="0" indent="0"/>
            <a:r>
              <a:rPr lang="en-US" sz="3000" b="1" dirty="0" smtClean="0"/>
              <a:t>Results</a:t>
            </a:r>
            <a:endParaRPr lang="en-US" sz="3000" b="1" dirty="0" smtClean="0"/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sz="2400" dirty="0"/>
              <a:t>Meet Governor McAuliffe’s 10% energy use reduction strategy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sz="2400" dirty="0"/>
              <a:t>Meet Virginia’s emissions reduction target under the Clean Power Plan</a:t>
            </a:r>
          </a:p>
          <a:p>
            <a:pPr marL="0" indent="0"/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7357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751" y="914400"/>
            <a:ext cx="7924800" cy="1143000"/>
          </a:xfrm>
        </p:spPr>
        <p:txBody>
          <a:bodyPr/>
          <a:lstStyle/>
          <a:p>
            <a:r>
              <a:rPr lang="en-US" dirty="0" smtClean="0"/>
              <a:t>Feedback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478" y="2286000"/>
            <a:ext cx="7924800" cy="4114800"/>
          </a:xfrm>
        </p:spPr>
        <p:txBody>
          <a:bodyPr/>
          <a:lstStyle/>
          <a:p>
            <a:pPr algn="ctr"/>
            <a:r>
              <a:rPr lang="en-US" dirty="0" smtClean="0"/>
              <a:t>Contact Mary Shoemaker</a:t>
            </a:r>
          </a:p>
          <a:p>
            <a:pPr algn="ctr"/>
            <a:r>
              <a:rPr lang="en-US" dirty="0" smtClean="0">
                <a:hlinkClick r:id="rId3"/>
              </a:rPr>
              <a:t>mshoemaker@aceee.org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D8435-FC0A-47E6-9C33-C76BFA7311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Point Breakdown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ADFD4-D7C3-4419-8E76-0265FC0D1D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38400" y="800100"/>
          <a:ext cx="4800599" cy="56657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30559"/>
                <a:gridCol w="735020"/>
                <a:gridCol w="735020"/>
              </a:tblGrid>
              <a:tr h="30625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Policy areas and metrics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Maximum score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% of total points</a:t>
                      </a:r>
                    </a:p>
                  </a:txBody>
                  <a:tcPr marL="68908" marR="689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Utility and public benefits programs and policies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20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40%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Spending on electricity efficiency programs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4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8%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Spending on natural gas efficiency programs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4%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Incremental savings from electricity efficiency programs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6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12%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Incremental savings from natural gas efficiency programs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3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6%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Large customer opt-out programs*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(–1)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NA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Energy efficiency resource standards (EERSs)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3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6%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Performance incentives and fixed cost recovery 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4%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Transportation policies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10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20%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Greenhouse gas (GHG) tailpipe emissions standards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1.5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3%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Electric vehicle (EV) registrations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High-efficiency vehicle consumer incentives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0.5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Targets to reduce vehicle miles traveled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Change in vehicle miles traveled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Integration of transportation and land use planning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Complete streets policies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Transit funding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Transit legislation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Freight plans and energy efficiency targets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Building energy codes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7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14%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Level of code stringency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4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8%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Code compliance study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Code enforcement activities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4%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Combined heat and power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4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8%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Interconnection standards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0.5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Policies to encourage CHP as a resource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4%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Additional incentives for CHP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0.5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Additional policy support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State government initiatives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7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14%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Financial incentives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2.5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5%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Energy disclosure policies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Lead-by-example efforts in state facilities and fleets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4%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Research and development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1.5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3%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Appliance and equipment efficiency standards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2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4%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31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Maximum total score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50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Futura"/>
                        </a:rPr>
                        <a:t>100%</a:t>
                      </a:r>
                    </a:p>
                  </a:txBody>
                  <a:tcPr marL="68908" marR="689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0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D8435-FC0A-47E6-9C33-C76BFA7311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" y="609600"/>
            <a:ext cx="845583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924800" cy="1143000"/>
          </a:xfrm>
        </p:spPr>
        <p:txBody>
          <a:bodyPr/>
          <a:lstStyle/>
          <a:p>
            <a:r>
              <a:rPr lang="en-US" dirty="0" smtClean="0"/>
              <a:t>Top Ten*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D8435-FC0A-47E6-9C33-C76BFA7311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1" y="1295400"/>
          <a:ext cx="8915399" cy="3627120"/>
        </p:xfrm>
        <a:graphic>
          <a:graphicData uri="http://schemas.openxmlformats.org/drawingml/2006/table">
            <a:tbl>
              <a:tblPr/>
              <a:tblGrid>
                <a:gridCol w="533399"/>
                <a:gridCol w="1219200"/>
                <a:gridCol w="1066800"/>
                <a:gridCol w="694626"/>
                <a:gridCol w="871083"/>
                <a:gridCol w="821590"/>
                <a:gridCol w="884281"/>
                <a:gridCol w="765498"/>
                <a:gridCol w="791894"/>
                <a:gridCol w="633514"/>
                <a:gridCol w="633514"/>
              </a:tblGrid>
              <a:tr h="633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Rank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State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Utility &amp; public benefits programs &amp; policies </a:t>
                      </a:r>
                      <a:b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(20 pts.)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Trans-</a:t>
                      </a:r>
                      <a:r>
                        <a:rPr lang="en-US" sz="1400" b="0" i="0" u="none" strike="noStrike" dirty="0" err="1" smtClean="0">
                          <a:effectLst/>
                          <a:latin typeface="Franklin Gothic Book" panose="020B0503020102020204" pitchFamily="34" charset="0"/>
                        </a:rPr>
                        <a:t>portation</a:t>
                      </a:r>
                      <a:r>
                        <a:rPr lang="en-US" sz="14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policies</a:t>
                      </a:r>
                      <a:b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(10 pts.)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Building energy codes</a:t>
                      </a:r>
                      <a:b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(7 pts.)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Combined heat &amp; power</a:t>
                      </a:r>
                      <a:b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(4 pts.)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State </a:t>
                      </a:r>
                      <a:r>
                        <a:rPr lang="en-US" sz="14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gov. initiatives</a:t>
                      </a:r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(7 pts.)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Appliance efficiency standards</a:t>
                      </a:r>
                      <a:b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(2 pts.)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Franklin Gothic Book" panose="020B0503020102020204" pitchFamily="34" charset="0"/>
                        </a:rPr>
                        <a:t>TOTAL SCORE </a:t>
                      </a:r>
                      <a:br>
                        <a:rPr lang="en-US" sz="1400" b="1" i="0" u="none" strike="noStrike"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Franklin Gothic Book" panose="020B0503020102020204" pitchFamily="34" charset="0"/>
                        </a:rPr>
                        <a:t>(50 pts.)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Change in rank from 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Change in score from 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8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Massachusetts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Franklin Gothic Book" panose="020B05030201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California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Franklin Gothic Book" panose="020B0503020102020204" pitchFamily="34" charset="0"/>
                        </a:rPr>
                        <a:t>43.5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Vermont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Franklin Gothic Book" panose="020B0503020102020204" pitchFamily="34" charset="0"/>
                        </a:rPr>
                        <a:t>39.5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Oregon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Franklin Gothic Book" panose="020B0503020102020204" pitchFamily="34" charset="0"/>
                        </a:rPr>
                        <a:t>36.5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Rhode Island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Franklin Gothic Book" panose="020B0503020102020204" pitchFamily="34" charset="0"/>
                        </a:rPr>
                        <a:t>36.5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Connecticut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Franklin Gothic Book" panose="020B0503020102020204" pitchFamily="34" charset="0"/>
                        </a:rPr>
                        <a:t>35.5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Maryland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Franklin Gothic Book" panose="020B05030201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Washington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Franklin Gothic Book" panose="020B0503020102020204" pitchFamily="34" charset="0"/>
                        </a:rPr>
                        <a:t>33.5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New </a:t>
                      </a:r>
                      <a:r>
                        <a:rPr lang="en-US" sz="14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York</a:t>
                      </a:r>
                      <a:endParaRPr lang="en-US" sz="14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Franklin Gothic Book" panose="020B0503020102020204" pitchFamily="34" charset="0"/>
                        </a:rPr>
                        <a:t>32.5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Illinois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Franklin Gothic Book" panose="020B05030201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Minnesota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13.5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Franklin Gothic Book" panose="020B05030201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en-US" sz="14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93759"/>
              </p:ext>
            </p:extLst>
          </p:nvPr>
        </p:nvGraphicFramePr>
        <p:xfrm>
          <a:off x="152401" y="5334000"/>
          <a:ext cx="8915399" cy="213360"/>
        </p:xfrm>
        <a:graphic>
          <a:graphicData uri="http://schemas.openxmlformats.org/drawingml/2006/table">
            <a:tbl>
              <a:tblPr/>
              <a:tblGrid>
                <a:gridCol w="533399"/>
                <a:gridCol w="1219200"/>
                <a:gridCol w="1066800"/>
                <a:gridCol w="694626"/>
                <a:gridCol w="871083"/>
                <a:gridCol w="821590"/>
                <a:gridCol w="884281"/>
                <a:gridCol w="765498"/>
                <a:gridCol w="791894"/>
                <a:gridCol w="633514"/>
                <a:gridCol w="633514"/>
              </a:tblGrid>
              <a:tr h="158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31</a:t>
                      </a:r>
                      <a:endParaRPr lang="en-US" sz="14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Virginia</a:t>
                      </a:r>
                      <a:endParaRPr lang="en-US" sz="14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-0.5</a:t>
                      </a:r>
                      <a:endParaRPr lang="en-US" sz="14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endParaRPr lang="en-US" sz="14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endParaRPr lang="en-US" sz="14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  <a:endParaRPr lang="en-US" sz="14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4.5</a:t>
                      </a:r>
                      <a:endParaRPr lang="en-US" sz="14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  <a:endParaRPr lang="en-US" sz="14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endParaRPr lang="en-US" sz="14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0.5</a:t>
                      </a:r>
                      <a:endParaRPr lang="en-US" sz="14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2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Myriad Pro Light" pitchFamily="34" charset="0"/>
              </a:rPr>
              <a:t>Policy Categories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6D9A8-3DE9-426B-8B4E-6BB722035F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67" y="723900"/>
            <a:ext cx="8505265" cy="58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234" y="419099"/>
            <a:ext cx="7924800" cy="1143000"/>
          </a:xfrm>
        </p:spPr>
        <p:txBody>
          <a:bodyPr/>
          <a:lstStyle/>
          <a:p>
            <a:r>
              <a:rPr lang="en-US" dirty="0" smtClean="0"/>
              <a:t>How does Virginia stack up regionally?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D8435-FC0A-47E6-9C33-C76BFA7311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956132"/>
              </p:ext>
            </p:extLst>
          </p:nvPr>
        </p:nvGraphicFramePr>
        <p:xfrm>
          <a:off x="914400" y="1920240"/>
          <a:ext cx="8001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49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31732"/>
            <a:ext cx="7924800" cy="762000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Key Findings: Utility Spending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AE932-0DCB-4C1D-9F7E-05C00A90B5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99180"/>
            <a:ext cx="7924798" cy="52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31" y="228600"/>
            <a:ext cx="7924800" cy="1143000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Key Findings: Electricity Savings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52" y="824630"/>
            <a:ext cx="7924800" cy="609600"/>
          </a:xfrm>
        </p:spPr>
        <p:txBody>
          <a:bodyPr/>
          <a:lstStyle/>
          <a:p>
            <a:r>
              <a:rPr lang="en-US" sz="2000" dirty="0" smtClean="0">
                <a:latin typeface="Myriad Pro" pitchFamily="34" charset="0"/>
              </a:rPr>
              <a:t>Net incremental savings </a:t>
            </a:r>
            <a:r>
              <a:rPr lang="en-US" sz="2000" dirty="0">
                <a:latin typeface="Myriad Pro" pitchFamily="34" charset="0"/>
              </a:rPr>
              <a:t>(</a:t>
            </a:r>
            <a:r>
              <a:rPr lang="en-US" sz="2000" dirty="0" smtClean="0">
                <a:latin typeface="Myriad Pro" pitchFamily="34" charset="0"/>
              </a:rPr>
              <a:t>2014) </a:t>
            </a:r>
            <a:r>
              <a:rPr lang="en-US" sz="2000" dirty="0">
                <a:latin typeface="Myriad Pro" pitchFamily="34" charset="0"/>
              </a:rPr>
              <a:t>= </a:t>
            </a:r>
            <a:r>
              <a:rPr lang="en-US" sz="2000" dirty="0" smtClean="0">
                <a:latin typeface="Myriad Pro" pitchFamily="34" charset="0"/>
              </a:rPr>
              <a:t>25.7 </a:t>
            </a:r>
            <a:r>
              <a:rPr lang="en-US" sz="2000" dirty="0">
                <a:latin typeface="Myriad Pro" pitchFamily="34" charset="0"/>
              </a:rPr>
              <a:t>million </a:t>
            </a:r>
            <a:r>
              <a:rPr lang="en-US" sz="2000" dirty="0" err="1">
                <a:latin typeface="Myriad Pro" pitchFamily="34" charset="0"/>
              </a:rPr>
              <a:t>MWh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smtClean="0">
                <a:latin typeface="Myriad Pro" pitchFamily="34" charset="0"/>
              </a:rPr>
              <a:t>(+6%)</a:t>
            </a:r>
            <a:endParaRPr lang="en-US" sz="2000" dirty="0">
              <a:latin typeface="Myriad Pro" pitchFamily="34" charset="0"/>
            </a:endParaRPr>
          </a:p>
          <a:p>
            <a:endParaRPr lang="en-US" sz="2400" dirty="0">
              <a:latin typeface="Myriad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D8435-FC0A-47E6-9C33-C76BFA7311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00" y="1447800"/>
            <a:ext cx="735946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9540"/>
            <a:ext cx="7924800" cy="1143000"/>
          </a:xfrm>
        </p:spPr>
        <p:txBody>
          <a:bodyPr/>
          <a:lstStyle/>
          <a:p>
            <a:r>
              <a:rPr lang="en-US" dirty="0" smtClean="0"/>
              <a:t>Top Electricity Savings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D8435-FC0A-47E6-9C33-C76BFA7311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099384"/>
              </p:ext>
            </p:extLst>
          </p:nvPr>
        </p:nvGraphicFramePr>
        <p:xfrm>
          <a:off x="1447800" y="1019551"/>
          <a:ext cx="6400800" cy="4691925"/>
        </p:xfrm>
        <a:graphic>
          <a:graphicData uri="http://schemas.openxmlformats.org/drawingml/2006/table">
            <a:tbl>
              <a:tblPr/>
              <a:tblGrid>
                <a:gridCol w="1828799"/>
                <a:gridCol w="1763906"/>
                <a:gridCol w="1675418"/>
                <a:gridCol w="1132677"/>
              </a:tblGrid>
              <a:tr h="504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 net incremental savings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MWh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 of 2014 retail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Score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(6 pts.)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Rhode Island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268,468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3.51%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Massachusetts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1,339,026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Vermont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102,770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California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4,082,256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Arizona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1,190,123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Hawaii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144,240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Michigan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1,386,912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Connecticut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387,863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Maryland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792,354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Oregon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595,548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Minnesota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824,756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145,413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Iowa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550,035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Illinois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1,513,045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Ohio*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1,565,049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Washington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946,565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1.02%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 York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1,338,551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0.92%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08418"/>
              </p:ext>
            </p:extLst>
          </p:nvPr>
        </p:nvGraphicFramePr>
        <p:xfrm>
          <a:off x="1447800" y="5884985"/>
          <a:ext cx="6400800" cy="243840"/>
        </p:xfrm>
        <a:graphic>
          <a:graphicData uri="http://schemas.openxmlformats.org/drawingml/2006/table">
            <a:tbl>
              <a:tblPr/>
              <a:tblGrid>
                <a:gridCol w="1828799"/>
                <a:gridCol w="1763906"/>
                <a:gridCol w="1675418"/>
                <a:gridCol w="1132677"/>
              </a:tblGrid>
              <a:tr h="24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Virginia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26,233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0.02%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-0.5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924800" cy="1143000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Key Findings: EERS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D8435-FC0A-47E6-9C33-C76BFA7311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5232"/>
            <a:ext cx="7772416" cy="49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EE_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ACEEE_Presentation</Template>
  <TotalTime>4232</TotalTime>
  <Words>708</Words>
  <Application>Microsoft Office PowerPoint</Application>
  <PresentationFormat>On-screen Show (4:3)</PresentationFormat>
  <Paragraphs>383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Franklin Gothic Book</vt:lpstr>
      <vt:lpstr>Futura</vt:lpstr>
      <vt:lpstr>Helvetica</vt:lpstr>
      <vt:lpstr>Myriad Pro</vt:lpstr>
      <vt:lpstr>Myriad Pro Light</vt:lpstr>
      <vt:lpstr>Osaka</vt:lpstr>
      <vt:lpstr>Times</vt:lpstr>
      <vt:lpstr>Times New Roman</vt:lpstr>
      <vt:lpstr>Wingdings</vt:lpstr>
      <vt:lpstr>ヒラギノ角ゴ Pro W3</vt:lpstr>
      <vt:lpstr>ACEEE_Presentation</vt:lpstr>
      <vt:lpstr>2015  State Energy Efficiency Scorecard</vt:lpstr>
      <vt:lpstr>PowerPoint Presentation</vt:lpstr>
      <vt:lpstr>Top Ten*</vt:lpstr>
      <vt:lpstr>Policy Categories</vt:lpstr>
      <vt:lpstr>How does Virginia stack up regionally?</vt:lpstr>
      <vt:lpstr>Key Findings: Utility Spending</vt:lpstr>
      <vt:lpstr>Key Findings: Electricity Savings</vt:lpstr>
      <vt:lpstr>Top Electricity Savings</vt:lpstr>
      <vt:lpstr>Key Findings: EERS</vt:lpstr>
      <vt:lpstr>Why Are States Falling in the Rankings?</vt:lpstr>
      <vt:lpstr>Opportunities</vt:lpstr>
      <vt:lpstr>Feedback and Questions</vt:lpstr>
      <vt:lpstr>Point Breakdown</vt:lpstr>
    </vt:vector>
  </TitlesOfParts>
  <Company>ACEEE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ACEEE</dc:creator>
  <cp:lastModifiedBy>Mary Shoemaker</cp:lastModifiedBy>
  <cp:revision>200</cp:revision>
  <cp:lastPrinted>2015-11-02T19:50:19Z</cp:lastPrinted>
  <dcterms:created xsi:type="dcterms:W3CDTF">2012-08-21T17:37:51Z</dcterms:created>
  <dcterms:modified xsi:type="dcterms:W3CDTF">2015-11-10T18:04:40Z</dcterms:modified>
</cp:coreProperties>
</file>