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  <p:sldMasterId id="2147483805" r:id="rId3"/>
    <p:sldMasterId id="2147483817" r:id="rId4"/>
  </p:sldMasterIdLst>
  <p:notesMasterIdLst>
    <p:notesMasterId r:id="rId23"/>
  </p:notesMasterIdLst>
  <p:handoutMasterIdLst>
    <p:handoutMasterId r:id="rId24"/>
  </p:handoutMasterIdLst>
  <p:sldIdLst>
    <p:sldId id="306" r:id="rId5"/>
    <p:sldId id="338" r:id="rId6"/>
    <p:sldId id="339" r:id="rId7"/>
    <p:sldId id="312" r:id="rId8"/>
    <p:sldId id="342" r:id="rId9"/>
    <p:sldId id="344" r:id="rId10"/>
    <p:sldId id="343" r:id="rId11"/>
    <p:sldId id="345" r:id="rId12"/>
    <p:sldId id="346" r:id="rId13"/>
    <p:sldId id="322" r:id="rId14"/>
    <p:sldId id="341" r:id="rId15"/>
    <p:sldId id="340" r:id="rId16"/>
    <p:sldId id="323" r:id="rId17"/>
    <p:sldId id="337" r:id="rId18"/>
    <p:sldId id="347" r:id="rId19"/>
    <p:sldId id="325" r:id="rId20"/>
    <p:sldId id="336" r:id="rId21"/>
    <p:sldId id="311" r:id="rId2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8B39"/>
    <a:srgbClr val="ECEED6"/>
    <a:srgbClr val="000000"/>
    <a:srgbClr val="D6D1B8"/>
    <a:srgbClr val="CAB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110" d="100"/>
          <a:sy n="110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5743"/>
          </a:xfrm>
          <a:prstGeom prst="rect">
            <a:avLst/>
          </a:prstGeom>
        </p:spPr>
        <p:txBody>
          <a:bodyPr vert="horz" lIns="88135" tIns="44067" rIns="88135" bIns="440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5" y="0"/>
            <a:ext cx="3038145" cy="465743"/>
          </a:xfrm>
          <a:prstGeom prst="rect">
            <a:avLst/>
          </a:prstGeom>
        </p:spPr>
        <p:txBody>
          <a:bodyPr vert="horz" lIns="88135" tIns="44067" rIns="88135" bIns="44067" rtlCol="0"/>
          <a:lstStyle>
            <a:lvl1pPr algn="r">
              <a:defRPr sz="1200"/>
            </a:lvl1pPr>
          </a:lstStyle>
          <a:p>
            <a:fld id="{11EA27B5-C0B5-463E-9E4E-75F7D8547886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58"/>
            <a:ext cx="3038145" cy="465742"/>
          </a:xfrm>
          <a:prstGeom prst="rect">
            <a:avLst/>
          </a:prstGeom>
        </p:spPr>
        <p:txBody>
          <a:bodyPr vert="horz" lIns="88135" tIns="44067" rIns="88135" bIns="440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5" y="8830658"/>
            <a:ext cx="3038145" cy="465742"/>
          </a:xfrm>
          <a:prstGeom prst="rect">
            <a:avLst/>
          </a:prstGeom>
        </p:spPr>
        <p:txBody>
          <a:bodyPr vert="horz" lIns="88135" tIns="44067" rIns="88135" bIns="44067" rtlCol="0" anchor="b"/>
          <a:lstStyle>
            <a:lvl1pPr algn="r">
              <a:defRPr sz="1200"/>
            </a:lvl1pPr>
          </a:lstStyle>
          <a:p>
            <a:fld id="{8936F9F1-347E-4081-A009-B92C4F4DB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73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300"/>
            </a:lvl1pPr>
          </a:lstStyle>
          <a:p>
            <a:fld id="{85E234E5-D05D-4750-87ED-4ED1B6CDED07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8" tIns="46584" rIns="93168" bIns="465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300"/>
            </a:lvl1pPr>
          </a:lstStyle>
          <a:p>
            <a:fld id="{7B9AA2A7-A81E-4B99-A88F-2D80CB90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1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3889"/>
            <a:fld id="{C14D9555-D532-4E2E-A66F-D30B7E113E73}" type="slidenum">
              <a:rPr lang="en-US" smtClean="0">
                <a:solidFill>
                  <a:srgbClr val="000000"/>
                </a:solidFill>
              </a:rPr>
              <a:pPr defTabSz="933889"/>
              <a:t>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63493" name="Footer Placeholder 4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3889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7170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3889"/>
            <a:fld id="{C14D9555-D532-4E2E-A66F-D30B7E113E73}" type="slidenum">
              <a:rPr lang="en-US" smtClean="0">
                <a:solidFill>
                  <a:srgbClr val="000000"/>
                </a:solidFill>
              </a:rPr>
              <a:pPr defTabSz="933889"/>
              <a:t>11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63493" name="Footer Placeholder 4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3889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4509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3889"/>
            <a:fld id="{C14D9555-D532-4E2E-A66F-D30B7E113E73}" type="slidenum">
              <a:rPr lang="en-US" smtClean="0">
                <a:solidFill>
                  <a:srgbClr val="000000"/>
                </a:solidFill>
              </a:rPr>
              <a:pPr defTabSz="933889"/>
              <a:t>12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63493" name="Footer Placeholder 4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3889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2445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3889"/>
            <a:fld id="{C14D9555-D532-4E2E-A66F-D30B7E113E73}" type="slidenum">
              <a:rPr lang="en-US" smtClean="0">
                <a:solidFill>
                  <a:srgbClr val="000000"/>
                </a:solidFill>
              </a:rPr>
              <a:pPr defTabSz="933889"/>
              <a:t>13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63493" name="Footer Placeholder 4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3889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5058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3889"/>
            <a:fld id="{C14D9555-D532-4E2E-A66F-D30B7E113E73}" type="slidenum">
              <a:rPr lang="en-US" smtClean="0">
                <a:solidFill>
                  <a:srgbClr val="000000"/>
                </a:solidFill>
              </a:rPr>
              <a:pPr defTabSz="933889"/>
              <a:t>14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63493" name="Footer Placeholder 4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3889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445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3889"/>
            <a:fld id="{C14D9555-D532-4E2E-A66F-D30B7E113E73}" type="slidenum">
              <a:rPr lang="en-US" smtClean="0">
                <a:solidFill>
                  <a:srgbClr val="000000"/>
                </a:solidFill>
              </a:rPr>
              <a:pPr defTabSz="933889"/>
              <a:t>15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63493" name="Footer Placeholder 4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3889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1736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3889"/>
            <a:fld id="{C14D9555-D532-4E2E-A66F-D30B7E113E73}" type="slidenum">
              <a:rPr lang="en-US" smtClean="0">
                <a:solidFill>
                  <a:srgbClr val="000000"/>
                </a:solidFill>
              </a:rPr>
              <a:pPr defTabSz="933889"/>
              <a:t>16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63493" name="Footer Placeholder 4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3889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7268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3889"/>
            <a:fld id="{C14D9555-D532-4E2E-A66F-D30B7E113E73}" type="slidenum">
              <a:rPr lang="en-US" smtClean="0">
                <a:solidFill>
                  <a:srgbClr val="000000"/>
                </a:solidFill>
              </a:rPr>
              <a:pPr defTabSz="933889"/>
              <a:t>17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63493" name="Footer Placeholder 4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3889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1155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AA2A7-A81E-4B99-A88F-2D80CB9012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67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3889"/>
            <a:fld id="{C14D9555-D532-4E2E-A66F-D30B7E113E73}" type="slidenum">
              <a:rPr lang="en-US" smtClean="0">
                <a:solidFill>
                  <a:srgbClr val="000000"/>
                </a:solidFill>
              </a:rPr>
              <a:pPr defTabSz="933889"/>
              <a:t>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63493" name="Footer Placeholder 4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3889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3649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3889"/>
            <a:fld id="{C14D9555-D532-4E2E-A66F-D30B7E113E73}" type="slidenum">
              <a:rPr lang="en-US" smtClean="0">
                <a:solidFill>
                  <a:srgbClr val="000000"/>
                </a:solidFill>
              </a:rPr>
              <a:pPr defTabSz="933889"/>
              <a:t>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63493" name="Footer Placeholder 4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3889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7778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3889"/>
            <a:fld id="{C14D9555-D532-4E2E-A66F-D30B7E113E73}" type="slidenum">
              <a:rPr lang="en-US" smtClean="0">
                <a:solidFill>
                  <a:srgbClr val="000000"/>
                </a:solidFill>
              </a:rPr>
              <a:pPr defTabSz="933889"/>
              <a:t>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63493" name="Footer Placeholder 4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3889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9507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3889"/>
            <a:fld id="{C14D9555-D532-4E2E-A66F-D30B7E113E73}" type="slidenum">
              <a:rPr lang="en-US" smtClean="0">
                <a:solidFill>
                  <a:srgbClr val="000000"/>
                </a:solidFill>
              </a:rPr>
              <a:pPr defTabSz="933889"/>
              <a:t>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63493" name="Footer Placeholder 4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3889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4476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3889"/>
            <a:fld id="{C14D9555-D532-4E2E-A66F-D30B7E113E73}" type="slidenum">
              <a:rPr lang="en-US" smtClean="0">
                <a:solidFill>
                  <a:srgbClr val="000000"/>
                </a:solidFill>
              </a:rPr>
              <a:pPr defTabSz="933889"/>
              <a:t>7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63493" name="Footer Placeholder 4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3889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2054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3889"/>
            <a:fld id="{C14D9555-D532-4E2E-A66F-D30B7E113E73}" type="slidenum">
              <a:rPr lang="en-US" smtClean="0">
                <a:solidFill>
                  <a:srgbClr val="000000"/>
                </a:solidFill>
              </a:rPr>
              <a:pPr defTabSz="933889"/>
              <a:t>8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63493" name="Footer Placeholder 4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3889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6568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3889"/>
            <a:fld id="{C14D9555-D532-4E2E-A66F-D30B7E113E73}" type="slidenum">
              <a:rPr lang="en-US" smtClean="0">
                <a:solidFill>
                  <a:srgbClr val="000000"/>
                </a:solidFill>
              </a:rPr>
              <a:pPr defTabSz="933889"/>
              <a:t>9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63493" name="Footer Placeholder 4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3889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7427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3889"/>
            <a:fld id="{C14D9555-D532-4E2E-A66F-D30B7E113E73}" type="slidenum">
              <a:rPr lang="en-US" smtClean="0">
                <a:solidFill>
                  <a:srgbClr val="000000"/>
                </a:solidFill>
              </a:rPr>
              <a:pPr defTabSz="933889"/>
              <a:t>10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63493" name="Footer Placeholder 4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3889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2968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:\team\FreshAire\Communications and Marketing\New Name and Logo\AIRE-009 Logos\2 AIRE rethink energy vert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3250" y="100013"/>
            <a:ext cx="822325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154CC-55C1-4D6C-A40F-3BE54A2D40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6C29-9702-41B4-975F-1AB30E9FC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345F3-49E4-495A-B22C-052375E7D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>
              <a:alphaModFix amt="50000"/>
            </a:blip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2930525"/>
            <a:ext cx="9144000" cy="27082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1 AIRE rethink energy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2163" y="422275"/>
            <a:ext cx="5019675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44480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167B6-9628-4C89-95BB-69466CA8F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F82C1-C988-4976-A173-9053F3D37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6A00B-72B7-403E-A0DF-8B9326B43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06705-6843-4C7D-AC1A-B8C0CE8B5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25AF4-60A6-4609-88E3-9E6837BD3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79FE7-E10C-48F6-8D79-EFAB90FBB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444D-ED0A-470D-9C37-942418C11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C3DE5-A426-4951-A57F-53E0CABF8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67A6F-93E4-475A-AE97-2C58388A1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845F0-7D08-4351-95C2-58446BC38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DF71C-F20D-47E5-8F68-B6DCE249D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1BD97-1422-43F1-B41C-BC5B4C59C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>
              <a:alphaModFix amt="50000"/>
            </a:blip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2930525"/>
            <a:ext cx="9144000" cy="27082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8" descr="1 AIRE rethink energy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2163" y="422275"/>
            <a:ext cx="5019675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44480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A0BDB2-EDC3-4A87-B5B1-F92C3B88F948}" type="datetime1">
              <a:rPr lang="en-US"/>
              <a:pPr>
                <a:defRPr/>
              </a:pPr>
              <a:t>11/10/2015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707AC9A-C853-4BEF-A150-2F8B284B89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698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F49AC-6F2F-4CBB-B27E-69A168C5A05F}" type="datetime1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B78FA-E0A2-4BB6-BBAC-4E9DF02D7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888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24EC5-D0A7-4814-AF85-DD0D523C394C}" type="datetime1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8E5B6-8B5E-402B-A06F-64A80E5C68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138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C24E-FD80-47F3-BA0D-F8034B1DAAB6}" type="datetime1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269C7-31A6-4129-8A04-21EDAEE83C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023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1D5F1-5DF8-401D-8392-7ECF4548E1A6}" type="datetime1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7E11A-97B8-41FC-B58C-CBC674D6C7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326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874BE-F607-470F-98A8-B37F7767E6D0}" type="datetime1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F1C0B-67A4-4FE8-B5CE-8A38BEEE3C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216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E2845-E6CB-4F0F-A43D-BFA61B19F940}" type="datetime1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05424-1A7A-477C-9BC4-205FE7C3D1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23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DCB90-747E-4A0E-87D4-60B8BD353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7DF44-CB22-4557-AD93-1661DA44CDA5}" type="datetime1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C0AAB-BC90-4C0E-9A56-050AA97E71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101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DB0DF-90C4-4C4A-A976-135E07B1C404}" type="datetime1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44A1-72A3-49EF-BA8E-DEBA217E26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7458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330B4-6DCA-4D8C-A58A-E14306F25752}" type="datetime1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A4BB7-21D6-488B-9F75-3DD966D3BE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759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39B77-9F48-431F-9491-770F845C4F8A}" type="datetime1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A1C36-A23D-44A8-950E-F6774B232B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2956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>
              <a:alphaModFix amt="50000"/>
            </a:blip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2930525"/>
            <a:ext cx="9144000" cy="27082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8" descr="1 AIRE rethink energy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2163" y="422275"/>
            <a:ext cx="5019675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44480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A0BDB2-EDC3-4A87-B5B1-F92C3B88F948}" type="datetime1">
              <a:rPr lang="en-US"/>
              <a:pPr>
                <a:defRPr/>
              </a:pPr>
              <a:t>11/10/2015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707AC9A-C853-4BEF-A150-2F8B284B89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2876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F49AC-6F2F-4CBB-B27E-69A168C5A05F}" type="datetime1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B78FA-E0A2-4BB6-BBAC-4E9DF02D7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5758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24EC5-D0A7-4814-AF85-DD0D523C394C}" type="datetime1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8E5B6-8B5E-402B-A06F-64A80E5C68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1053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C24E-FD80-47F3-BA0D-F8034B1DAAB6}" type="datetime1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269C7-31A6-4129-8A04-21EDAEE83C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772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1D5F1-5DF8-401D-8392-7ECF4548E1A6}" type="datetime1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7E11A-97B8-41FC-B58C-CBC674D6C7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3574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874BE-F607-470F-98A8-B37F7767E6D0}" type="datetime1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F1C0B-67A4-4FE8-B5CE-8A38BEEE3C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76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FD7A5-F203-43D8-AB2F-7C4F06DB0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E2845-E6CB-4F0F-A43D-BFA61B19F940}" type="datetime1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05424-1A7A-477C-9BC4-205FE7C3D1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3315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7DF44-CB22-4557-AD93-1661DA44CDA5}" type="datetime1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C0AAB-BC90-4C0E-9A56-050AA97E71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1120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DB0DF-90C4-4C4A-A976-135E07B1C404}" type="datetime1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44A1-72A3-49EF-BA8E-DEBA217E26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5990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330B4-6DCA-4D8C-A58A-E14306F25752}" type="datetime1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A4BB7-21D6-488B-9F75-3DD966D3BE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5045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39B77-9F48-431F-9491-770F845C4F8A}" type="datetime1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A1C36-A23D-44A8-950E-F6774B232B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44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A4F96-9E16-4411-91CE-ED234173E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CFAE0-1909-4F2D-B6E5-85776D03C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FF6B8-FA2F-4DAC-858D-0281C1C92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CB9B2-0917-4078-9E0E-71E377806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13C5E-37D9-441D-BFC2-214676F1C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extBox 7"/>
          <p:cNvSpPr txBox="1">
            <a:spLocks noChangeArrowheads="1"/>
          </p:cNvSpPr>
          <p:nvPr/>
        </p:nvSpPr>
        <p:spPr bwMode="auto">
          <a:xfrm>
            <a:off x="360363" y="6386513"/>
            <a:ext cx="7273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D7E4BD"/>
                </a:solidFill>
                <a:latin typeface="Arial" pitchFamily="34" charset="0"/>
                <a:cs typeface="Arial" pitchFamily="34" charset="0"/>
              </a:rPr>
              <a:t>ARLINGTON </a:t>
            </a:r>
            <a:r>
              <a:rPr lang="en-US" sz="1600" b="1" dirty="0">
                <a:solidFill>
                  <a:srgbClr val="D7E4BD"/>
                </a:solidFill>
                <a:latin typeface="Arial" pitchFamily="34" charset="0"/>
                <a:cs typeface="Arial" pitchFamily="34" charset="0"/>
              </a:rPr>
              <a:t>INITIATIVE TO RETHINK ENERGY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4718809-32A5-4959-B8F6-E0DC61809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3" descr="L:\team\FreshAire\Communications and Marketing\New Name and Logo\AIRE-009 Logos\2 AIRE rethink energy vert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3250" y="100013"/>
            <a:ext cx="822325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83" r:id="rId2"/>
    <p:sldLayoutId id="2147483799" r:id="rId3"/>
    <p:sldLayoutId id="2147483800" r:id="rId4"/>
    <p:sldLayoutId id="2147483801" r:id="rId5"/>
    <p:sldLayoutId id="2147483802" r:id="rId6"/>
    <p:sldLayoutId id="2147483784" r:id="rId7"/>
    <p:sldLayoutId id="2147483803" r:id="rId8"/>
    <p:sldLayoutId id="2147483785" r:id="rId9"/>
    <p:sldLayoutId id="2147483786" r:id="rId10"/>
    <p:sldLayoutId id="2147483787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ＭＳ Ｐゴシック" pitchFamily="-84" charset="-128"/>
          <a:cs typeface="Arial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ＭＳ Ｐゴシック" pitchFamily="-84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ＭＳ Ｐゴシック" pitchFamily="-84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ＭＳ Ｐゴシック" pitchFamily="-84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pitchFamily="-84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ＭＳ Ｐゴシック" pitchFamily="-84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6847A1-74B2-408F-BC9C-ACDF6DC85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ＭＳ Ｐゴシック" pitchFamily="-84" charset="-128"/>
              </a:defRPr>
            </a:lvl1pPr>
          </a:lstStyle>
          <a:p>
            <a:pPr>
              <a:defRPr/>
            </a:pPr>
            <a:fld id="{19BE0E99-274E-457C-A3E2-E71484BF31E7}" type="datetime1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094E5B9-6249-4CFD-BE37-3EF2634DB6D3}" type="slidenum">
              <a:rPr lang="en-US" altLang="en-US">
                <a:ea typeface="ＭＳ Ｐゴシック" panose="020B0600070205080204" pitchFamily="34" charset="-128"/>
              </a:rPr>
              <a:pPr>
                <a:defRPr/>
              </a:pPr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451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ＭＳ Ｐゴシック" pitchFamily="-84" charset="-128"/>
              </a:defRPr>
            </a:lvl1pPr>
          </a:lstStyle>
          <a:p>
            <a:pPr>
              <a:defRPr/>
            </a:pPr>
            <a:fld id="{19BE0E99-274E-457C-A3E2-E71484BF31E7}" type="datetime1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094E5B9-6249-4CFD-BE37-3EF2634DB6D3}" type="slidenum">
              <a:rPr lang="en-US" altLang="en-US">
                <a:ea typeface="ＭＳ Ｐゴシック" panose="020B0600070205080204" pitchFamily="34" charset="-128"/>
              </a:rPr>
              <a:pPr>
                <a:defRPr/>
              </a:pPr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172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lingtonenergy.u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4838" y="3048000"/>
            <a:ext cx="5774321" cy="3352800"/>
          </a:xfrm>
        </p:spPr>
        <p:txBody>
          <a:bodyPr rtlCol="0" anchor="t">
            <a:no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en-US" sz="3200" dirty="0" smtClean="0"/>
              <a:t>Energy Efficiency in Arlington County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John Morrill, Energy Manager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jmorrill@arlingtonva.us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Virginia Energy Efficiency Council, Richmond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November 12, 2015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861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lide Number Placeholder 2"/>
          <p:cNvSpPr txBox="1">
            <a:spLocks/>
          </p:cNvSpPr>
          <p:nvPr/>
        </p:nvSpPr>
        <p:spPr bwMode="auto">
          <a:xfrm>
            <a:off x="7315200" y="6372007"/>
            <a:ext cx="1371600" cy="34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69A0B6D-88DE-4264-8FB4-DBF6CAD5F766}" type="slidenum">
              <a:rPr lang="en-US" sz="1600">
                <a:solidFill>
                  <a:schemeClr val="bg1"/>
                </a:solidFill>
              </a:rPr>
              <a:pPr algn="r"/>
              <a:t>10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61792"/>
            <a:ext cx="6934200" cy="4585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Ballston Garage LED retrofit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2362200"/>
            <a:ext cx="80010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1430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2,800 parking space garage, 7 floors, built 1950s</a:t>
            </a:r>
          </a:p>
          <a:p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to NHL Washington Capitals’ practice facility on 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2006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32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lide Number Placeholder 2"/>
          <p:cNvSpPr txBox="1">
            <a:spLocks/>
          </p:cNvSpPr>
          <p:nvPr/>
        </p:nvSpPr>
        <p:spPr bwMode="auto">
          <a:xfrm>
            <a:off x="7315200" y="6372007"/>
            <a:ext cx="1371600" cy="34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69A0B6D-88DE-4264-8FB4-DBF6CAD5F766}" type="slidenum">
              <a:rPr lang="en-US" sz="1600">
                <a:solidFill>
                  <a:schemeClr val="bg1"/>
                </a:solidFill>
              </a:rPr>
              <a:pPr algn="r"/>
              <a:t>11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61792"/>
            <a:ext cx="6934200" cy="4585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Ballston Garage LED retrofit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600" y="1143000"/>
            <a:ext cx="4876800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726" y="3270621"/>
            <a:ext cx="4876800" cy="278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0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lide Number Placeholder 2"/>
          <p:cNvSpPr txBox="1">
            <a:spLocks/>
          </p:cNvSpPr>
          <p:nvPr/>
        </p:nvSpPr>
        <p:spPr bwMode="auto">
          <a:xfrm>
            <a:off x="7315200" y="6372007"/>
            <a:ext cx="1371600" cy="34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69A0B6D-88DE-4264-8FB4-DBF6CAD5F766}" type="slidenum">
              <a:rPr lang="en-US" sz="1600">
                <a:solidFill>
                  <a:schemeClr val="bg1"/>
                </a:solidFill>
              </a:rPr>
              <a:pPr algn="r"/>
              <a:t>12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61792"/>
            <a:ext cx="6934200" cy="4585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Ballston Garage LED retrofit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2106147"/>
            <a:ext cx="7992472" cy="32812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24000" y="115932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~$100,000 annual savings (power + maintenance)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1 million kWh annual savings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8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lide Number Placeholder 2"/>
          <p:cNvSpPr txBox="1">
            <a:spLocks/>
          </p:cNvSpPr>
          <p:nvPr/>
        </p:nvSpPr>
        <p:spPr bwMode="auto">
          <a:xfrm>
            <a:off x="7315200" y="6372007"/>
            <a:ext cx="1371600" cy="34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69A0B6D-88DE-4264-8FB4-DBF6CAD5F766}" type="slidenum">
              <a:rPr lang="en-US" sz="1600">
                <a:solidFill>
                  <a:schemeClr val="bg1"/>
                </a:solidFill>
              </a:rPr>
              <a:pPr algn="r"/>
              <a:t>13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11727"/>
            <a:ext cx="6934200" cy="4585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Ballston Garage LED retrofit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143000"/>
            <a:ext cx="7010400" cy="4795157"/>
          </a:xfrm>
          <a:prstGeom prst="rect">
            <a:avLst/>
          </a:prstGeom>
          <a:solidFill>
            <a:schemeClr val="bg2">
              <a:lumMod val="90000"/>
              <a:alpha val="62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3128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lide Number Placeholder 2"/>
          <p:cNvSpPr txBox="1">
            <a:spLocks/>
          </p:cNvSpPr>
          <p:nvPr/>
        </p:nvSpPr>
        <p:spPr bwMode="auto">
          <a:xfrm>
            <a:off x="7315200" y="6372007"/>
            <a:ext cx="1371600" cy="34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69A0B6D-88DE-4264-8FB4-DBF6CAD5F766}" type="slidenum">
              <a:rPr lang="en-US" sz="1600">
                <a:solidFill>
                  <a:schemeClr val="bg1"/>
                </a:solidFill>
              </a:rPr>
              <a:pPr algn="r"/>
              <a:t>14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61792"/>
            <a:ext cx="6934200" cy="4585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Cherrydale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Library LED retrofit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0200" y="1295400"/>
            <a:ext cx="5943600" cy="43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lide Number Placeholder 2"/>
          <p:cNvSpPr txBox="1">
            <a:spLocks/>
          </p:cNvSpPr>
          <p:nvPr/>
        </p:nvSpPr>
        <p:spPr bwMode="auto">
          <a:xfrm>
            <a:off x="7315200" y="6372007"/>
            <a:ext cx="1371600" cy="34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69A0B6D-88DE-4264-8FB4-DBF6CAD5F766}" type="slidenum">
              <a:rPr lang="en-US" sz="1600">
                <a:solidFill>
                  <a:schemeClr val="bg1"/>
                </a:solidFill>
              </a:rPr>
              <a:pPr algn="r"/>
              <a:t>15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61792"/>
            <a:ext cx="6934200" cy="4585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Cherrydale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Library LED retrofit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395549"/>
            <a:ext cx="3200400" cy="2319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327" y="2286000"/>
            <a:ext cx="5965441" cy="390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58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lide Number Placeholder 2"/>
          <p:cNvSpPr txBox="1">
            <a:spLocks/>
          </p:cNvSpPr>
          <p:nvPr/>
        </p:nvSpPr>
        <p:spPr bwMode="auto">
          <a:xfrm>
            <a:off x="7315200" y="6372007"/>
            <a:ext cx="1371600" cy="34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69A0B6D-88DE-4264-8FB4-DBF6CAD5F766}" type="slidenum">
              <a:rPr lang="en-US" sz="1600">
                <a:solidFill>
                  <a:schemeClr val="bg1"/>
                </a:solidFill>
              </a:rPr>
              <a:pPr algn="r"/>
              <a:t>16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572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lighting rebate program 2012-2014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349" y="1092986"/>
            <a:ext cx="5233851" cy="515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lide Number Placeholder 2"/>
          <p:cNvSpPr txBox="1">
            <a:spLocks/>
          </p:cNvSpPr>
          <p:nvPr/>
        </p:nvSpPr>
        <p:spPr bwMode="auto">
          <a:xfrm>
            <a:off x="7315200" y="6372007"/>
            <a:ext cx="1371600" cy="34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69A0B6D-88DE-4264-8FB4-DBF6CAD5F766}" type="slidenum">
              <a:rPr lang="en-US" sz="1600">
                <a:solidFill>
                  <a:schemeClr val="bg1"/>
                </a:solidFill>
              </a:rPr>
              <a:pPr algn="r"/>
              <a:t>17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49067"/>
            <a:ext cx="6934200" cy="8248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Onward – The future is bright,</a:t>
            </a:r>
          </a:p>
          <a:p>
            <a:pPr algn="ctr" eaLnBrk="0" hangingPunct="0">
              <a:lnSpc>
                <a:spcPct val="85000"/>
              </a:lnSpc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we are confident we will achieve goals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2600" y="1634243"/>
            <a:ext cx="5764335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0967" y="5696112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Thomas Jefferson Middle School &amp; Community Center – APS gym LED retrofit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0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667A6F-93E4-475A-AE97-2C58388A1C9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0" y="230561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Morrill – jmorrill@arlingtonva.us</a:t>
            </a:r>
          </a:p>
          <a:p>
            <a:pPr lvl="1">
              <a:defRPr/>
            </a:pP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www.arlingtonenergy.us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4900" y="644022"/>
            <a:ext cx="6934200" cy="51090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U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Thank you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lide Number Placeholder 2"/>
          <p:cNvSpPr txBox="1">
            <a:spLocks/>
          </p:cNvSpPr>
          <p:nvPr/>
        </p:nvSpPr>
        <p:spPr bwMode="auto">
          <a:xfrm>
            <a:off x="7315200" y="6372007"/>
            <a:ext cx="1371600" cy="34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69A0B6D-88DE-4264-8FB4-DBF6CAD5F766}" type="slidenum">
              <a:rPr lang="en-US" sz="1600">
                <a:solidFill>
                  <a:schemeClr val="bg1"/>
                </a:solidFill>
              </a:rPr>
              <a:pPr algn="r"/>
              <a:t>2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61792"/>
            <a:ext cx="6934200" cy="4585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Arlington Initiative to Rethink Energy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6002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highlights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recent successes with LEDs.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20000">
            <a:off x="4764716" y="3827236"/>
            <a:ext cx="3456913" cy="2370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" y="3873148"/>
            <a:ext cx="3356181" cy="227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3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lide Number Placeholder 2"/>
          <p:cNvSpPr txBox="1">
            <a:spLocks/>
          </p:cNvSpPr>
          <p:nvPr/>
        </p:nvSpPr>
        <p:spPr bwMode="auto">
          <a:xfrm>
            <a:off x="7315200" y="6372007"/>
            <a:ext cx="1371600" cy="34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69A0B6D-88DE-4264-8FB4-DBF6CAD5F766}" type="slidenum">
              <a:rPr lang="en-US" sz="1600">
                <a:solidFill>
                  <a:schemeClr val="bg1"/>
                </a:solidFill>
              </a:rPr>
              <a:pPr algn="r"/>
              <a:t>3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61792"/>
            <a:ext cx="6934200" cy="4585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Arlington Initiative to Rethink Energy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753367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Launched 2007, built upon existing programming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government action on climate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oal: Cut GHG emissions from operations 10% by 2012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efficiency focus, with cleaner power &amp; fuels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engagement, develop community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31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lide Number Placeholder 2"/>
          <p:cNvSpPr txBox="1">
            <a:spLocks/>
          </p:cNvSpPr>
          <p:nvPr/>
        </p:nvSpPr>
        <p:spPr bwMode="auto">
          <a:xfrm>
            <a:off x="7315200" y="6372007"/>
            <a:ext cx="1371600" cy="34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69A0B6D-88DE-4264-8FB4-DBF6CAD5F766}" type="slidenum">
              <a:rPr lang="en-US" sz="1600">
                <a:solidFill>
                  <a:schemeClr val="bg1"/>
                </a:solidFill>
              </a:rPr>
              <a:pPr algn="r"/>
              <a:t>4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702823"/>
            <a:ext cx="6934200" cy="4585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Success!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86" y="1676400"/>
            <a:ext cx="8931414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3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lide Number Placeholder 2"/>
          <p:cNvSpPr txBox="1">
            <a:spLocks/>
          </p:cNvSpPr>
          <p:nvPr/>
        </p:nvSpPr>
        <p:spPr bwMode="auto">
          <a:xfrm>
            <a:off x="7315200" y="6372007"/>
            <a:ext cx="1371600" cy="34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69A0B6D-88DE-4264-8FB4-DBF6CAD5F766}" type="slidenum">
              <a:rPr lang="en-US" sz="1600">
                <a:solidFill>
                  <a:schemeClr val="bg1"/>
                </a:solidFill>
              </a:rPr>
              <a:pPr algn="r"/>
              <a:t>5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702823"/>
            <a:ext cx="6934200" cy="4585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Building Upon Success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781550"/>
            <a:ext cx="762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Energy Plan adopted June 2013</a:t>
            </a:r>
          </a:p>
          <a:p>
            <a:pPr lvl="1"/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New element of Comprehensive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Goal: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Cut GHG emissions from 13 mt/capita to 3 mt/capita by 2050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Loading order: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Improve energy efficiency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Pursue heat recovery (large and small)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Renewables as clean fuel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Integrated planning with distributed generation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63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lide Number Placeholder 2"/>
          <p:cNvSpPr txBox="1">
            <a:spLocks/>
          </p:cNvSpPr>
          <p:nvPr/>
        </p:nvSpPr>
        <p:spPr bwMode="auto">
          <a:xfrm>
            <a:off x="7315200" y="6372007"/>
            <a:ext cx="1371600" cy="34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69A0B6D-88DE-4264-8FB4-DBF6CAD5F766}" type="slidenum">
              <a:rPr lang="en-US" sz="1600">
                <a:solidFill>
                  <a:schemeClr val="bg1"/>
                </a:solidFill>
              </a:rPr>
              <a:pPr algn="r"/>
              <a:t>6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702823"/>
            <a:ext cx="6934200" cy="4585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Building Upon Success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4648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achieve 75% improvement in 35 years?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bar –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joined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DOE Better Buildings Challenge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Interim target: 20% reduction in energy/sq. ft. by 2020 vs. 2009.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600200"/>
            <a:ext cx="26765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7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lide Number Placeholder 2"/>
          <p:cNvSpPr txBox="1">
            <a:spLocks/>
          </p:cNvSpPr>
          <p:nvPr/>
        </p:nvSpPr>
        <p:spPr bwMode="auto">
          <a:xfrm>
            <a:off x="7315200" y="6372007"/>
            <a:ext cx="1371600" cy="34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69A0B6D-88DE-4264-8FB4-DBF6CAD5F766}" type="slidenum">
              <a:rPr lang="en-US" sz="1600">
                <a:solidFill>
                  <a:schemeClr val="bg1"/>
                </a:solidFill>
              </a:rPr>
              <a:pPr algn="r"/>
              <a:t>7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702823"/>
            <a:ext cx="6934200" cy="4585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Building Upon Success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4495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achieve 75% improvement in 35 years?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raised the bar – joined the DOE Better Buildings Challenge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Interim target: 20% reduction in energy/sq. ft. by 2020 vs. 2009.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2000–2012, how are we going to get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percent?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943" y="1600201"/>
            <a:ext cx="2700257" cy="11723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943" y="3200400"/>
            <a:ext cx="3202503" cy="240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9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lide Number Placeholder 2"/>
          <p:cNvSpPr txBox="1">
            <a:spLocks/>
          </p:cNvSpPr>
          <p:nvPr/>
        </p:nvSpPr>
        <p:spPr bwMode="auto">
          <a:xfrm>
            <a:off x="7315200" y="6372007"/>
            <a:ext cx="1371600" cy="34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69A0B6D-88DE-4264-8FB4-DBF6CAD5F766}" type="slidenum">
              <a:rPr lang="en-US" sz="1600">
                <a:solidFill>
                  <a:schemeClr val="bg1"/>
                </a:solidFill>
              </a:rPr>
              <a:pPr algn="r"/>
              <a:t>8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702823"/>
            <a:ext cx="6934200" cy="4585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Building Upon Success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248491"/>
            <a:ext cx="7635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Retrofits; retro-commission;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smart;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technology.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3657096"/>
            <a:ext cx="4876800" cy="2391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904" y="1961050"/>
            <a:ext cx="1342825" cy="17969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904" y="4319730"/>
            <a:ext cx="1386876" cy="1852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759631"/>
            <a:ext cx="2094085" cy="16518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1759631"/>
            <a:ext cx="1935588" cy="1652331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>
            <a:off x="7364366" y="3898392"/>
            <a:ext cx="255634" cy="368808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200400" y="2514600"/>
            <a:ext cx="457200" cy="304800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lide Number Placeholder 2"/>
          <p:cNvSpPr txBox="1">
            <a:spLocks/>
          </p:cNvSpPr>
          <p:nvPr/>
        </p:nvSpPr>
        <p:spPr bwMode="auto">
          <a:xfrm>
            <a:off x="7315200" y="6372007"/>
            <a:ext cx="1371600" cy="34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69A0B6D-88DE-4264-8FB4-DBF6CAD5F766}" type="slidenum">
              <a:rPr lang="en-US" sz="1600">
                <a:solidFill>
                  <a:schemeClr val="bg1"/>
                </a:solidFill>
              </a:rPr>
              <a:pPr algn="r"/>
              <a:t>9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702823"/>
            <a:ext cx="6934200" cy="4585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Building Upon Success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752600"/>
            <a:ext cx="41909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mighty white LED…</a:t>
            </a: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worth a Nobel Prize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438400"/>
            <a:ext cx="3580478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4837</TotalTime>
  <Words>340</Words>
  <Application>Microsoft Office PowerPoint</Application>
  <PresentationFormat>On-screen Show (4:3)</PresentationFormat>
  <Paragraphs>111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Calibri</vt:lpstr>
      <vt:lpstr>Theme1</vt:lpstr>
      <vt:lpstr>Custom Design</vt:lpstr>
      <vt:lpstr>1_Custom Design</vt:lpstr>
      <vt:lpstr>2_Custom Design</vt:lpstr>
      <vt:lpstr>Energy Efficiency in Arlington County   John Morrill, Energy Manager jmorrill@arlingtonva.us    Virginia Energy Efficiency Council, Richmond November 12, 2015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Arlington County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ACG</dc:creator>
  <cp:lastModifiedBy>John Morrill</cp:lastModifiedBy>
  <cp:revision>244</cp:revision>
  <cp:lastPrinted>2014-10-24T21:10:36Z</cp:lastPrinted>
  <dcterms:created xsi:type="dcterms:W3CDTF">2013-09-23T19:37:27Z</dcterms:created>
  <dcterms:modified xsi:type="dcterms:W3CDTF">2015-11-10T15:15:47Z</dcterms:modified>
</cp:coreProperties>
</file>