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7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66" r:id="rId4"/>
    <p:sldId id="258" r:id="rId5"/>
    <p:sldId id="259" r:id="rId6"/>
    <p:sldId id="287" r:id="rId7"/>
    <p:sldId id="288" r:id="rId8"/>
    <p:sldId id="276" r:id="rId9"/>
    <p:sldId id="285" r:id="rId10"/>
    <p:sldId id="286" r:id="rId11"/>
    <p:sldId id="261" r:id="rId12"/>
    <p:sldId id="270" r:id="rId13"/>
    <p:sldId id="271" r:id="rId14"/>
    <p:sldId id="272" r:id="rId15"/>
    <p:sldId id="273" r:id="rId1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4" autoAdjust="0"/>
    <p:restoredTop sz="87891" autoAdjust="0"/>
  </p:normalViewPr>
  <p:slideViewPr>
    <p:cSldViewPr snapToGrid="0">
      <p:cViewPr varScale="1">
        <p:scale>
          <a:sx n="64" d="100"/>
          <a:sy n="64" d="100"/>
        </p:scale>
        <p:origin x="-62" y="-18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kbi57177\Desktop\Final%20CPP%20Goals.xlsx" TargetMode="External"/><Relationship Id="rId1" Type="http://schemas.openxmlformats.org/officeDocument/2006/relationships/image" Target="../media/image3.jpeg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kbi57177\Desktop\Final%20CPP%20Goals.xlsx" TargetMode="External"/><Relationship Id="rId1" Type="http://schemas.openxmlformats.org/officeDocument/2006/relationships/image" Target="../media/image3.jpe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barChart>
        <c:barDir val="col"/>
        <c:grouping val="clustered"/>
        <c:ser>
          <c:idx val="0"/>
          <c:order val="0"/>
          <c:dPt>
            <c:idx val="2"/>
            <c:spPr>
              <a:blipFill dpi="0" rotWithShape="1">
                <a:blip xmlns:r="http://schemas.openxmlformats.org/officeDocument/2006/relationships" r:embed="rId1">
                  <a:alphaModFix amt="50000"/>
                </a:blip>
                <a:srcRect/>
                <a:tile tx="0" ty="0" sx="100000" sy="100000" flip="none" algn="tl"/>
              </a:blipFill>
              <a:ln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</a:ln>
            </c:spPr>
          </c:dPt>
          <c:dPt>
            <c:idx val="6"/>
            <c:spPr>
              <a:blipFill dpi="0" rotWithShape="1">
                <a:blip xmlns:r="http://schemas.openxmlformats.org/officeDocument/2006/relationships" r:embed="rId1">
                  <a:alphaModFix amt="50000"/>
                </a:blip>
                <a:srcRect/>
                <a:tile tx="0" ty="0" sx="100000" sy="100000" flip="none" algn="tl"/>
              </a:blipFill>
            </c:spPr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Sheet1!$B$5:$H$5</c:f>
              <c:strCache>
                <c:ptCount val="7"/>
                <c:pt idx="0">
                  <c:v>2012</c:v>
                </c:pt>
                <c:pt idx="1">
                  <c:v>2020 OTB</c:v>
                </c:pt>
                <c:pt idx="2">
                  <c:v>Interim Goal</c:v>
                </c:pt>
                <c:pt idx="3">
                  <c:v>2024</c:v>
                </c:pt>
                <c:pt idx="4">
                  <c:v>2027</c:v>
                </c:pt>
                <c:pt idx="5">
                  <c:v>2029</c:v>
                </c:pt>
                <c:pt idx="6">
                  <c:v>Final Goal</c:v>
                </c:pt>
              </c:strCache>
            </c:strRef>
          </c:cat>
          <c:val>
            <c:numRef>
              <c:f>Sheet1!$B$6:$H$6</c:f>
              <c:numCache>
                <c:formatCode>General</c:formatCode>
                <c:ptCount val="7"/>
                <c:pt idx="0">
                  <c:v>1477</c:v>
                </c:pt>
                <c:pt idx="1">
                  <c:v>959</c:v>
                </c:pt>
                <c:pt idx="2">
                  <c:v>1047</c:v>
                </c:pt>
                <c:pt idx="3">
                  <c:v>1120</c:v>
                </c:pt>
                <c:pt idx="4">
                  <c:v>1026</c:v>
                </c:pt>
                <c:pt idx="5">
                  <c:v>966</c:v>
                </c:pt>
                <c:pt idx="6">
                  <c:v>934</c:v>
                </c:pt>
              </c:numCache>
            </c:numRef>
          </c:val>
        </c:ser>
        <c:axId val="104740352"/>
        <c:axId val="104741888"/>
      </c:barChart>
      <c:catAx>
        <c:axId val="104740352"/>
        <c:scaling>
          <c:orientation val="minMax"/>
        </c:scaling>
        <c:axPos val="b"/>
        <c:numFmt formatCode="General" sourceLinked="0"/>
        <c:tickLblPos val="nextTo"/>
        <c:txPr>
          <a:bodyPr rot="-1440000"/>
          <a:lstStyle/>
          <a:p>
            <a:pPr>
              <a:defRPr/>
            </a:pPr>
            <a:endParaRPr lang="en-US"/>
          </a:p>
        </c:txPr>
        <c:crossAx val="104741888"/>
        <c:crosses val="autoZero"/>
        <c:auto val="1"/>
        <c:lblAlgn val="ctr"/>
        <c:lblOffset val="100"/>
      </c:catAx>
      <c:valAx>
        <c:axId val="104741888"/>
        <c:scaling>
          <c:orientation val="minMax"/>
        </c:scaling>
        <c:axPos val="l"/>
        <c:majorGridlines>
          <c:spPr>
            <a:ln>
              <a:solidFill>
                <a:schemeClr val="bg1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LBS/MWh</a:t>
                </a:r>
              </a:p>
            </c:rich>
          </c:tx>
          <c:layout/>
        </c:title>
        <c:numFmt formatCode="General" sourceLinked="1"/>
        <c:tickLblPos val="nextTo"/>
        <c:crossAx val="104740352"/>
        <c:crosses val="autoZero"/>
        <c:crossBetween val="between"/>
      </c:valAx>
    </c:plotArea>
    <c:plotVisOnly val="1"/>
    <c:dispBlanksAs val="gap"/>
  </c:chart>
  <c:spPr>
    <a:solidFill>
      <a:schemeClr val="tx1"/>
    </a:solidFill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barChart>
        <c:barDir val="col"/>
        <c:grouping val="clustered"/>
        <c:ser>
          <c:idx val="0"/>
          <c:order val="0"/>
          <c:dPt>
            <c:idx val="1"/>
            <c:spPr>
              <a:blipFill dpi="0" rotWithShape="1">
                <a:blip xmlns:r="http://schemas.openxmlformats.org/officeDocument/2006/relationships" r:embed="rId1">
                  <a:alphaModFix amt="50000"/>
                </a:blip>
                <a:srcRect/>
                <a:tile tx="0" ty="0" sx="100000" sy="100000" flip="none" algn="tl"/>
              </a:blipFill>
            </c:spPr>
          </c:dPt>
          <c:dPt>
            <c:idx val="6"/>
            <c:spPr>
              <a:blipFill dpi="0" rotWithShape="1">
                <a:blip xmlns:r="http://schemas.openxmlformats.org/officeDocument/2006/relationships" r:embed="rId1">
                  <a:alphaModFix amt="50000"/>
                </a:blip>
                <a:srcRect/>
                <a:tile tx="0" ty="0" sx="100000" sy="100000" flip="none" algn="tl"/>
              </a:blip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Sheet1!$B$8:$H$8</c:f>
              <c:strCache>
                <c:ptCount val="7"/>
                <c:pt idx="0">
                  <c:v>2012</c:v>
                </c:pt>
                <c:pt idx="1">
                  <c:v>2020 OTB</c:v>
                </c:pt>
                <c:pt idx="2">
                  <c:v>Interim Goal</c:v>
                </c:pt>
                <c:pt idx="3">
                  <c:v>2024</c:v>
                </c:pt>
                <c:pt idx="4">
                  <c:v>2027</c:v>
                </c:pt>
                <c:pt idx="5">
                  <c:v>2029</c:v>
                </c:pt>
                <c:pt idx="6">
                  <c:v>Final Goal</c:v>
                </c:pt>
              </c:strCache>
            </c:strRef>
          </c:cat>
          <c:val>
            <c:numRef>
              <c:f>Sheet1!$B$9:$H$9</c:f>
              <c:numCache>
                <c:formatCode>General</c:formatCode>
                <c:ptCount val="7"/>
                <c:pt idx="0">
                  <c:v>27.4</c:v>
                </c:pt>
                <c:pt idx="1">
                  <c:v>26.4</c:v>
                </c:pt>
                <c:pt idx="2">
                  <c:v>29.6</c:v>
                </c:pt>
                <c:pt idx="3">
                  <c:v>31.3</c:v>
                </c:pt>
                <c:pt idx="4">
                  <c:v>29</c:v>
                </c:pt>
                <c:pt idx="5">
                  <c:v>27.9</c:v>
                </c:pt>
                <c:pt idx="6">
                  <c:v>27.4</c:v>
                </c:pt>
              </c:numCache>
            </c:numRef>
          </c:val>
        </c:ser>
        <c:axId val="102045184"/>
        <c:axId val="102046720"/>
      </c:barChart>
      <c:catAx>
        <c:axId val="102045184"/>
        <c:scaling>
          <c:orientation val="minMax"/>
        </c:scaling>
        <c:axPos val="b"/>
        <c:numFmt formatCode="General" sourceLinked="0"/>
        <c:tickLblPos val="nextTo"/>
        <c:spPr>
          <a:solidFill>
            <a:schemeClr val="tx1"/>
          </a:solidFill>
        </c:spPr>
        <c:txPr>
          <a:bodyPr rot="-900000"/>
          <a:lstStyle/>
          <a:p>
            <a:pPr>
              <a:defRPr/>
            </a:pPr>
            <a:endParaRPr lang="en-US"/>
          </a:p>
        </c:txPr>
        <c:crossAx val="102046720"/>
        <c:crosses val="autoZero"/>
        <c:auto val="1"/>
        <c:lblAlgn val="ctr"/>
        <c:lblOffset val="100"/>
      </c:catAx>
      <c:valAx>
        <c:axId val="102046720"/>
        <c:scaling>
          <c:orientation val="minMax"/>
        </c:scaling>
        <c:axPos val="l"/>
        <c:majorGridlines>
          <c:spPr>
            <a:ln>
              <a:solidFill>
                <a:prstClr val="black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MILLIONS OF SHORT TONS</a:t>
                </a:r>
              </a:p>
            </c:rich>
          </c:tx>
          <c:layout/>
        </c:title>
        <c:numFmt formatCode="General" sourceLinked="1"/>
        <c:tickLblPos val="nextTo"/>
        <c:crossAx val="102045184"/>
        <c:crosses val="autoZero"/>
        <c:crossBetween val="between"/>
      </c:valAx>
      <c:spPr>
        <a:solidFill>
          <a:schemeClr val="tx1"/>
        </a:solidFill>
      </c:spPr>
    </c:plotArea>
    <c:plotVisOnly val="1"/>
    <c:dispBlanksAs val="gap"/>
  </c:chart>
  <c:spPr>
    <a:solidFill>
      <a:schemeClr val="tx1"/>
    </a:solidFill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2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4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7F3762-67EB-4932-999B-B01C0F3372B2}" type="datetimeFigureOut">
              <a:rPr lang="en-US" smtClean="0"/>
              <a:pPr/>
              <a:t>11/10/2015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4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D9CC76-ADC1-45AE-866E-C548446FEC6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EDC211-227E-4640-8DE2-263637C338A2}" type="datetimeFigureOut">
              <a:rPr lang="en-US" smtClean="0"/>
              <a:pPr/>
              <a:t>11/10/2015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6430"/>
            <a:ext cx="560832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675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C111F5-7920-4B94-AFEC-A1AE5094AA3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111F5-7920-4B94-AFEC-A1AE5094AA39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F288D-F647-4FB2-9AB2-AFB93DE2F9A2}" type="datetime1">
              <a:rPr lang="en-US" smtClean="0"/>
              <a:pPr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AFDDE-6735-43FA-B139-D4ED831ACD7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37241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4752E-AEEC-493F-8518-22F4EE595F18}" type="datetime1">
              <a:rPr lang="en-US" smtClean="0"/>
              <a:pPr/>
              <a:t>11/10/2015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AFDDE-6735-43FA-B139-D4ED831ACD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70750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93000-F297-4C1A-BD28-05183537104E}" type="datetime1">
              <a:rPr lang="en-US" smtClean="0"/>
              <a:pPr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AFDDE-6735-43FA-B139-D4ED831ACD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06988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EFF59-B319-4FAD-A530-A97D70CBCF1A}" type="datetime1">
              <a:rPr lang="en-US" smtClean="0"/>
              <a:pPr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AFDDE-6735-43FA-B139-D4ED831ACD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2536339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F3678-896A-4D74-B13A-C83E7919A7B1}" type="datetime1">
              <a:rPr lang="en-US" smtClean="0"/>
              <a:pPr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AFDDE-6735-43FA-B139-D4ED831ACD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2537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F5422-5621-423C-8819-03D25B8E46C1}" type="datetime1">
              <a:rPr lang="en-US" smtClean="0"/>
              <a:pPr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AFDDE-6735-43FA-B139-D4ED831ACD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5339086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165D6-4FB6-4064-8F3F-0A5B301A03EF}" type="datetime1">
              <a:rPr lang="en-US" smtClean="0"/>
              <a:pPr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AFDDE-6735-43FA-B139-D4ED831ACD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027510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4708A-0B8D-492E-84CC-C941301C1528}" type="datetime1">
              <a:rPr lang="en-US" smtClean="0"/>
              <a:pPr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AFDDE-6735-43FA-B139-D4ED831ACD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65100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CA3ED-1137-4BF8-B8D3-79C740112EDD}" type="datetime1">
              <a:rPr lang="en-US" smtClean="0"/>
              <a:pPr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AFDDE-6735-43FA-B139-D4ED831ACD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8025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8E862-B90B-46CA-9D12-E6B68BC0DDAC}" type="datetime1">
              <a:rPr lang="en-US" smtClean="0"/>
              <a:pPr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AFDDE-6735-43FA-B139-D4ED831ACD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74869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E4F00-3C5C-452F-9504-66CC6A9E6118}" type="datetime1">
              <a:rPr lang="en-US" smtClean="0"/>
              <a:pPr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AFDDE-6735-43FA-B139-D4ED831ACD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87888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6BE5E-3069-461E-9B90-731E586B9525}" type="datetime1">
              <a:rPr lang="en-US" smtClean="0"/>
              <a:pPr/>
              <a:t>11/10/2015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AFDDE-6735-43FA-B139-D4ED831ACD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43422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3255-B44C-4E5B-BF33-338A01720316}" type="datetime1">
              <a:rPr lang="en-US" smtClean="0"/>
              <a:pPr/>
              <a:t>11/10/2015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AFDDE-6735-43FA-B139-D4ED831ACD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8124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911FE-A856-499B-98C8-6C5F065BE854}" type="datetime1">
              <a:rPr lang="en-US" smtClean="0"/>
              <a:pPr/>
              <a:t>11/10/2015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AFDDE-6735-43FA-B139-D4ED831ACD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83192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8AA43-6AD6-42CA-98E5-790C728477D5}" type="datetime1">
              <a:rPr lang="en-US" smtClean="0"/>
              <a:pPr/>
              <a:t>11/10/2015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AFDDE-6735-43FA-B139-D4ED831ACD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67676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D84DD-F934-4631-AB2B-BDA5E3E0D9FA}" type="datetime1">
              <a:rPr lang="en-US" smtClean="0"/>
              <a:pPr/>
              <a:t>11/10/2015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AFDDE-6735-43FA-B139-D4ED831ACD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4462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1A1FD-2817-4159-BED6-E6A494CD3773}" type="datetime1">
              <a:rPr lang="en-US" smtClean="0"/>
              <a:pPr/>
              <a:t>11/10/2015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AFDDE-6735-43FA-B139-D4ED831ACD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39588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556C7E7-4814-418D-B0B6-F19DE775FF1D}" type="datetime1">
              <a:rPr lang="en-US" smtClean="0"/>
              <a:pPr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2BAFDDE-6735-43FA-B139-D4ED831ACD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270793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1" r:id="rId14"/>
    <p:sldLayoutId id="2147483782" r:id="rId15"/>
    <p:sldLayoutId id="2147483783" r:id="rId16"/>
    <p:sldLayoutId id="2147483784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1377538"/>
            <a:ext cx="8001000" cy="3313214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Final </a:t>
            </a:r>
            <a:br>
              <a:rPr lang="en-US" sz="5400" b="1" dirty="0" smtClean="0"/>
            </a:br>
            <a:r>
              <a:rPr lang="en-US" sz="5400" b="1" dirty="0" smtClean="0"/>
              <a:t>CLEAN Power plan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4026091"/>
            <a:ext cx="6400800" cy="2327208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Before the Virginia Energy Efficiency Council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Virginia Department of Environmental  Quality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November 12, 2015</a:t>
            </a:r>
          </a:p>
          <a:p>
            <a:endParaRPr lang="en-US" b="1" dirty="0" smtClean="0">
              <a:solidFill>
                <a:schemeClr val="tx1"/>
              </a:solidFill>
            </a:endParaRPr>
          </a:p>
          <a:p>
            <a:endParaRPr lang="en-US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010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AFDDE-6735-43FA-B139-D4ED831ACD79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4" descr="cpp-EPApresenta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258784" y="368135"/>
            <a:ext cx="8066920" cy="71252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State compliance timeline</a:t>
            </a:r>
            <a:endParaRPr lang="en-US" b="1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720052" y="1520042"/>
            <a:ext cx="10782858" cy="5337958"/>
          </a:xfrm>
        </p:spPr>
        <p:txBody>
          <a:bodyPr>
            <a:noAutofit/>
          </a:bodyPr>
          <a:lstStyle/>
          <a:p>
            <a:r>
              <a:rPr lang="en-US" sz="2300" b="1" dirty="0" smtClean="0">
                <a:solidFill>
                  <a:schemeClr val="tx1"/>
                </a:solidFill>
              </a:rPr>
              <a:t>September 6 , 2016 – initial submittal with optional extension request</a:t>
            </a:r>
          </a:p>
          <a:p>
            <a:r>
              <a:rPr lang="en-US" sz="2300" b="1" dirty="0" smtClean="0">
                <a:solidFill>
                  <a:schemeClr val="tx1"/>
                </a:solidFill>
              </a:rPr>
              <a:t>September 6, 2017 – Progress report for states with extensions</a:t>
            </a:r>
          </a:p>
          <a:p>
            <a:r>
              <a:rPr lang="en-US" sz="2300" b="1" dirty="0" smtClean="0">
                <a:solidFill>
                  <a:schemeClr val="tx1"/>
                </a:solidFill>
              </a:rPr>
              <a:t>September 6, 2018 – Final state plans</a:t>
            </a:r>
          </a:p>
          <a:p>
            <a:r>
              <a:rPr lang="en-US" sz="2300" b="1" dirty="0" smtClean="0">
                <a:solidFill>
                  <a:schemeClr val="tx1"/>
                </a:solidFill>
              </a:rPr>
              <a:t>July 1, 2021 – Milestone status report</a:t>
            </a:r>
          </a:p>
          <a:p>
            <a:r>
              <a:rPr lang="en-US" sz="2300" b="1" dirty="0" smtClean="0">
                <a:solidFill>
                  <a:schemeClr val="tx1"/>
                </a:solidFill>
              </a:rPr>
              <a:t>January 1, 2022 to December 31, 2024 – first interim compliance period</a:t>
            </a:r>
          </a:p>
          <a:p>
            <a:r>
              <a:rPr lang="en-US" sz="2300" b="1" dirty="0" smtClean="0">
                <a:solidFill>
                  <a:schemeClr val="tx1"/>
                </a:solidFill>
              </a:rPr>
              <a:t>January 1, 2025 to December 31, 2027 – second interim compliance period</a:t>
            </a:r>
          </a:p>
          <a:p>
            <a:r>
              <a:rPr lang="en-US" sz="2300" b="1" dirty="0" smtClean="0">
                <a:solidFill>
                  <a:schemeClr val="tx1"/>
                </a:solidFill>
              </a:rPr>
              <a:t>January 1, 2028 to December 31, 2029 – third interim compliance period </a:t>
            </a:r>
          </a:p>
          <a:p>
            <a:r>
              <a:rPr lang="en-US" sz="2300" b="1" dirty="0" smtClean="0">
                <a:solidFill>
                  <a:schemeClr val="tx1"/>
                </a:solidFill>
              </a:rPr>
              <a:t>July 1, 2030 – Interim period compliance demonstration</a:t>
            </a:r>
          </a:p>
          <a:p>
            <a:r>
              <a:rPr lang="en-US" sz="2300" b="1" dirty="0" smtClean="0">
                <a:solidFill>
                  <a:schemeClr val="tx1"/>
                </a:solidFill>
              </a:rPr>
              <a:t>July 1, 2032 and every three years forward – Final compliance demonstration</a:t>
            </a:r>
          </a:p>
          <a:p>
            <a:endParaRPr lang="en-US" sz="18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AFDDE-6735-43FA-B139-D4ED831ACD7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3933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91304" y="380009"/>
            <a:ext cx="9608740" cy="1080655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/>
              <a:t>Virginia’s PUBLIC PARTICIPATION approach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33048" y="2078181"/>
            <a:ext cx="10339754" cy="5130141"/>
          </a:xfrm>
        </p:spPr>
        <p:txBody>
          <a:bodyPr>
            <a:noAutofit/>
          </a:bodyPr>
          <a:lstStyle/>
          <a:p>
            <a:pPr lvl="1"/>
            <a:r>
              <a:rPr lang="en-US" sz="3200" dirty="0" smtClean="0">
                <a:solidFill>
                  <a:schemeClr val="tx1"/>
                </a:solidFill>
              </a:rPr>
              <a:t>Informal 60-day public comment period (August 13 – October 13)</a:t>
            </a:r>
            <a:endParaRPr lang="en-US" sz="2000" baseline="-25000" dirty="0" smtClean="0">
              <a:solidFill>
                <a:schemeClr val="tx1"/>
              </a:solidFill>
            </a:endParaRPr>
          </a:p>
          <a:p>
            <a:pPr lvl="1"/>
            <a:r>
              <a:rPr lang="en-US" sz="3200" dirty="0" smtClean="0">
                <a:solidFill>
                  <a:schemeClr val="tx1"/>
                </a:solidFill>
              </a:rPr>
              <a:t>Listening sessions in all 6 Regions (September – October)</a:t>
            </a:r>
          </a:p>
          <a:p>
            <a:pPr lvl="1"/>
            <a:r>
              <a:rPr lang="en-US" sz="3200" dirty="0" smtClean="0">
                <a:solidFill>
                  <a:schemeClr val="tx1"/>
                </a:solidFill>
              </a:rPr>
              <a:t>Greenhouse gas web page (ongoing)</a:t>
            </a:r>
          </a:p>
          <a:p>
            <a:pPr lvl="1"/>
            <a:r>
              <a:rPr lang="en-US" sz="3200" dirty="0" err="1" smtClean="0">
                <a:solidFill>
                  <a:schemeClr val="tx1"/>
                </a:solidFill>
              </a:rPr>
              <a:t>RSS</a:t>
            </a:r>
            <a:r>
              <a:rPr lang="en-US" sz="3200" dirty="0" smtClean="0">
                <a:solidFill>
                  <a:schemeClr val="tx1"/>
                </a:solidFill>
              </a:rPr>
              <a:t> feeds (ongoing)</a:t>
            </a:r>
          </a:p>
          <a:p>
            <a:pPr lvl="1"/>
            <a:r>
              <a:rPr lang="en-US" sz="3200" dirty="0" smtClean="0">
                <a:solidFill>
                  <a:schemeClr val="tx1"/>
                </a:solidFill>
              </a:rPr>
              <a:t>Meet with stakeholders (ongoing)</a:t>
            </a:r>
          </a:p>
          <a:p>
            <a:pPr lvl="1"/>
            <a:r>
              <a:rPr lang="en-US" sz="3200" dirty="0" smtClean="0">
                <a:solidFill>
                  <a:schemeClr val="tx1"/>
                </a:solidFill>
              </a:rPr>
              <a:t>Facilitated stakeholder process</a:t>
            </a:r>
          </a:p>
          <a:p>
            <a:endParaRPr lang="en-US" sz="1800" b="1" dirty="0" smtClean="0">
              <a:solidFill>
                <a:schemeClr val="tx1"/>
              </a:solidFill>
            </a:endParaRPr>
          </a:p>
          <a:p>
            <a:endParaRPr lang="en-US" sz="18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AFDDE-6735-43FA-B139-D4ED831ACD7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3933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787857" y="0"/>
            <a:ext cx="8106770" cy="1023582"/>
          </a:xfrm>
        </p:spPr>
        <p:txBody>
          <a:bodyPr/>
          <a:lstStyle/>
          <a:p>
            <a:pPr algn="ctr"/>
            <a:r>
              <a:rPr lang="en-US" b="1" dirty="0" smtClean="0"/>
              <a:t>PLANS AND PLAN COMPONENTS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00967" y="1602712"/>
            <a:ext cx="11465169" cy="5255288"/>
          </a:xfrm>
        </p:spPr>
        <p:txBody>
          <a:bodyPr>
            <a:noAutofit/>
          </a:bodyPr>
          <a:lstStyle/>
          <a:p>
            <a:pPr lvl="1"/>
            <a:r>
              <a:rPr lang="en-US" sz="3600" dirty="0" smtClean="0">
                <a:solidFill>
                  <a:schemeClr val="tx1"/>
                </a:solidFill>
              </a:rPr>
              <a:t>Initial Plan or Extension Request due September 2016</a:t>
            </a:r>
          </a:p>
          <a:p>
            <a:pPr lvl="2"/>
            <a:r>
              <a:rPr lang="en-US" sz="2800" dirty="0" smtClean="0">
                <a:solidFill>
                  <a:schemeClr val="tx1"/>
                </a:solidFill>
              </a:rPr>
              <a:t>Identify final plan approaches under consideration and describe progress made to date</a:t>
            </a:r>
          </a:p>
          <a:p>
            <a:pPr lvl="2"/>
            <a:r>
              <a:rPr lang="en-US" sz="2800" dirty="0" smtClean="0">
                <a:solidFill>
                  <a:schemeClr val="tx1"/>
                </a:solidFill>
              </a:rPr>
              <a:t>Explain why additional time is needed to submit a final plan</a:t>
            </a:r>
          </a:p>
          <a:p>
            <a:pPr lvl="2"/>
            <a:r>
              <a:rPr lang="en-US" sz="2800" dirty="0" smtClean="0">
                <a:solidFill>
                  <a:schemeClr val="tx1"/>
                </a:solidFill>
              </a:rPr>
              <a:t>Demonstrate opportunity for public comment, including “meaningful engagement” with “vulnerable communities”</a:t>
            </a:r>
          </a:p>
          <a:p>
            <a:pPr lvl="2"/>
            <a:r>
              <a:rPr lang="en-US" sz="2800" dirty="0" smtClean="0">
                <a:solidFill>
                  <a:schemeClr val="tx1"/>
                </a:solidFill>
              </a:rPr>
              <a:t>Include a non-binding statement of intent to participate in the Clean Energy Incentive Program</a:t>
            </a:r>
            <a:endParaRPr lang="en-US" sz="3600" dirty="0" smtClean="0">
              <a:solidFill>
                <a:schemeClr val="tx1"/>
              </a:solidFill>
            </a:endParaRPr>
          </a:p>
          <a:p>
            <a:endParaRPr lang="en-US" sz="18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AFDDE-6735-43FA-B139-D4ED831ACD7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3933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088107" y="225631"/>
            <a:ext cx="8652681" cy="1235034"/>
          </a:xfrm>
        </p:spPr>
        <p:txBody>
          <a:bodyPr/>
          <a:lstStyle/>
          <a:p>
            <a:pPr algn="ctr"/>
            <a:r>
              <a:rPr lang="en-US" b="1" dirty="0" smtClean="0"/>
              <a:t>PLANS AND PLAN COMPONENTS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31112" y="1364776"/>
            <a:ext cx="11465169" cy="5493224"/>
          </a:xfrm>
        </p:spPr>
        <p:txBody>
          <a:bodyPr>
            <a:noAutofit/>
          </a:bodyPr>
          <a:lstStyle/>
          <a:p>
            <a:pPr lvl="1"/>
            <a:r>
              <a:rPr lang="en-US" sz="3600" dirty="0" smtClean="0">
                <a:solidFill>
                  <a:schemeClr val="tx1"/>
                </a:solidFill>
              </a:rPr>
              <a:t>Progress report due September 2017</a:t>
            </a:r>
          </a:p>
          <a:p>
            <a:pPr lvl="2"/>
            <a:r>
              <a:rPr lang="en-US" sz="2800" dirty="0" smtClean="0">
                <a:solidFill>
                  <a:schemeClr val="tx1"/>
                </a:solidFill>
              </a:rPr>
              <a:t>Summarize status of each component of the final plan</a:t>
            </a:r>
          </a:p>
          <a:p>
            <a:pPr lvl="2"/>
            <a:r>
              <a:rPr lang="en-US" sz="2800" dirty="0" smtClean="0">
                <a:solidFill>
                  <a:schemeClr val="tx1"/>
                </a:solidFill>
              </a:rPr>
              <a:t>Commit to a plan approach, including draft or proposed legislation and regulations</a:t>
            </a:r>
          </a:p>
          <a:p>
            <a:pPr lvl="2"/>
            <a:r>
              <a:rPr lang="en-US" sz="2800" dirty="0" smtClean="0">
                <a:solidFill>
                  <a:schemeClr val="tx1"/>
                </a:solidFill>
              </a:rPr>
              <a:t>Provide updated roadmap with a schedule and milestones for completing the final plan, including updates to community engagement undertaken and planned</a:t>
            </a:r>
            <a:endParaRPr lang="en-US" sz="3000" b="1" dirty="0" smtClean="0">
              <a:solidFill>
                <a:schemeClr val="tx1"/>
              </a:solidFill>
            </a:endParaRPr>
          </a:p>
          <a:p>
            <a:endParaRPr lang="en-US" sz="18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AFDDE-6735-43FA-B139-D4ED831ACD7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3933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68990" y="189470"/>
            <a:ext cx="9771797" cy="1076410"/>
          </a:xfrm>
        </p:spPr>
        <p:txBody>
          <a:bodyPr/>
          <a:lstStyle/>
          <a:p>
            <a:pPr algn="ctr"/>
            <a:r>
              <a:rPr lang="en-US" b="1" dirty="0" smtClean="0"/>
              <a:t>PLANS AND PLAN COMPONENTS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0" y="1401745"/>
            <a:ext cx="11666136" cy="5255288"/>
          </a:xfrm>
        </p:spPr>
        <p:txBody>
          <a:bodyPr>
            <a:noAutofit/>
          </a:bodyPr>
          <a:lstStyle/>
          <a:p>
            <a:pPr lvl="1"/>
            <a:r>
              <a:rPr lang="en-US" sz="3600" dirty="0" smtClean="0">
                <a:solidFill>
                  <a:schemeClr val="tx1"/>
                </a:solidFill>
              </a:rPr>
              <a:t>Final plan due September 2018</a:t>
            </a:r>
          </a:p>
          <a:p>
            <a:pPr lvl="2"/>
            <a:r>
              <a:rPr lang="en-US" sz="2800" dirty="0" smtClean="0">
                <a:solidFill>
                  <a:schemeClr val="tx1"/>
                </a:solidFill>
              </a:rPr>
              <a:t>Identification of affected EGUs </a:t>
            </a:r>
          </a:p>
          <a:p>
            <a:pPr lvl="2"/>
            <a:r>
              <a:rPr lang="en-US" sz="2800" dirty="0" smtClean="0">
                <a:solidFill>
                  <a:schemeClr val="tx1"/>
                </a:solidFill>
              </a:rPr>
              <a:t>Emission standards </a:t>
            </a:r>
          </a:p>
          <a:p>
            <a:pPr lvl="2"/>
            <a:r>
              <a:rPr lang="en-US" sz="2800" dirty="0" smtClean="0">
                <a:solidFill>
                  <a:schemeClr val="tx1"/>
                </a:solidFill>
              </a:rPr>
              <a:t>A federally enforceable backstop that will be put into place if there is a triggering event</a:t>
            </a:r>
          </a:p>
          <a:p>
            <a:pPr lvl="2"/>
            <a:r>
              <a:rPr lang="en-US" sz="2800" dirty="0" smtClean="0">
                <a:solidFill>
                  <a:schemeClr val="tx1"/>
                </a:solidFill>
              </a:rPr>
              <a:t>Identification of monitoring, reporting, and recordkeeping requirements for each affected EGU</a:t>
            </a:r>
          </a:p>
          <a:p>
            <a:pPr lvl="2"/>
            <a:r>
              <a:rPr lang="en-US" sz="2800" dirty="0" smtClean="0">
                <a:solidFill>
                  <a:schemeClr val="tx1"/>
                </a:solidFill>
              </a:rPr>
              <a:t>Process, contents, and schedule for state reporting</a:t>
            </a:r>
          </a:p>
          <a:p>
            <a:pPr lvl="2"/>
            <a:r>
              <a:rPr lang="en-US" sz="2800" dirty="0" smtClean="0">
                <a:solidFill>
                  <a:schemeClr val="tx1"/>
                </a:solidFill>
              </a:rPr>
              <a:t>Subject to formal 30-day public comment period and mandatory hearing</a:t>
            </a:r>
          </a:p>
          <a:p>
            <a:pPr marL="0" indent="0">
              <a:buNone/>
            </a:pP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AFDDE-6735-43FA-B139-D4ED831ACD7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3933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179928" y="189470"/>
            <a:ext cx="8161361" cy="1076410"/>
          </a:xfrm>
        </p:spPr>
        <p:txBody>
          <a:bodyPr/>
          <a:lstStyle/>
          <a:p>
            <a:r>
              <a:rPr lang="en-US" b="1" dirty="0" smtClean="0"/>
              <a:t>FINAL plan BASICS</a:t>
            </a:r>
            <a:endParaRPr lang="en-US" b="1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791304" y="1433383"/>
            <a:ext cx="10782858" cy="5558489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</a:rPr>
              <a:t>Final Plan released on August 3, 2015</a:t>
            </a:r>
          </a:p>
          <a:p>
            <a:r>
              <a:rPr lang="en-US" sz="2800" b="1" dirty="0" smtClean="0">
                <a:solidFill>
                  <a:schemeClr val="tx1"/>
                </a:solidFill>
              </a:rPr>
              <a:t>Employs different method to develop state targets</a:t>
            </a:r>
          </a:p>
          <a:p>
            <a:r>
              <a:rPr lang="en-US" sz="2800" b="1" dirty="0" smtClean="0">
                <a:solidFill>
                  <a:schemeClr val="tx1"/>
                </a:solidFill>
              </a:rPr>
              <a:t>Uses the proposal’s first three building blocks</a:t>
            </a:r>
          </a:p>
          <a:p>
            <a:pPr lvl="1"/>
            <a:r>
              <a:rPr lang="en-US" sz="2800" b="1" dirty="0" smtClean="0">
                <a:solidFill>
                  <a:schemeClr val="tx1"/>
                </a:solidFill>
              </a:rPr>
              <a:t>BB1 - Increased power plant efficiency</a:t>
            </a:r>
          </a:p>
          <a:p>
            <a:pPr lvl="1"/>
            <a:r>
              <a:rPr lang="en-US" sz="2800" b="1" dirty="0" smtClean="0">
                <a:solidFill>
                  <a:schemeClr val="tx1"/>
                </a:solidFill>
              </a:rPr>
              <a:t>BB2 - Shift of generation to NGCC</a:t>
            </a:r>
          </a:p>
          <a:p>
            <a:pPr lvl="1"/>
            <a:r>
              <a:rPr lang="en-US" sz="2800" b="1" dirty="0" smtClean="0">
                <a:solidFill>
                  <a:schemeClr val="tx1"/>
                </a:solidFill>
              </a:rPr>
              <a:t>BB3 - Increase renewable energy </a:t>
            </a:r>
          </a:p>
          <a:p>
            <a:r>
              <a:rPr lang="en-US" sz="2800" b="1" dirty="0" smtClean="0">
                <a:solidFill>
                  <a:schemeClr val="tx1"/>
                </a:solidFill>
              </a:rPr>
              <a:t>Fourth proposed building block (energy efficiency) is not included in developing final rule’s state targets </a:t>
            </a:r>
          </a:p>
          <a:p>
            <a:endParaRPr lang="en-US" sz="18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AFDDE-6735-43FA-B139-D4ED831ACD7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1535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548418" y="189470"/>
            <a:ext cx="7601803" cy="1076410"/>
          </a:xfrm>
        </p:spPr>
        <p:txBody>
          <a:bodyPr/>
          <a:lstStyle/>
          <a:p>
            <a:r>
              <a:rPr lang="en-US" b="1" dirty="0" smtClean="0"/>
              <a:t>FINAL plan BASICS</a:t>
            </a:r>
            <a:endParaRPr lang="en-US" b="1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791304" y="1433383"/>
            <a:ext cx="10782858" cy="5558489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</a:rPr>
              <a:t>Uses regional generation and emission data to develop standard emission rates for coal and natural gas</a:t>
            </a:r>
          </a:p>
          <a:p>
            <a:pPr lvl="1"/>
            <a:r>
              <a:rPr lang="en-US" sz="2400" b="1" dirty="0" smtClean="0">
                <a:solidFill>
                  <a:schemeClr val="tx1"/>
                </a:solidFill>
              </a:rPr>
              <a:t>1,305 lbs/</a:t>
            </a:r>
            <a:r>
              <a:rPr lang="en-US" sz="2400" b="1" dirty="0" err="1" smtClean="0">
                <a:solidFill>
                  <a:schemeClr val="tx1"/>
                </a:solidFill>
              </a:rPr>
              <a:t>MWh</a:t>
            </a:r>
            <a:r>
              <a:rPr lang="en-US" sz="2400" b="1" dirty="0" smtClean="0">
                <a:solidFill>
                  <a:schemeClr val="tx1"/>
                </a:solidFill>
              </a:rPr>
              <a:t> for coal plants</a:t>
            </a:r>
          </a:p>
          <a:p>
            <a:pPr lvl="1"/>
            <a:r>
              <a:rPr lang="en-US" sz="2400" b="1" dirty="0" smtClean="0">
                <a:solidFill>
                  <a:schemeClr val="tx1"/>
                </a:solidFill>
              </a:rPr>
              <a:t>771 lbs/</a:t>
            </a:r>
            <a:r>
              <a:rPr lang="en-US" sz="2400" b="1" dirty="0" err="1" smtClean="0">
                <a:solidFill>
                  <a:schemeClr val="tx1"/>
                </a:solidFill>
              </a:rPr>
              <a:t>MWh</a:t>
            </a:r>
            <a:r>
              <a:rPr lang="en-US" sz="2400" b="1" dirty="0" smtClean="0">
                <a:solidFill>
                  <a:schemeClr val="tx1"/>
                </a:solidFill>
              </a:rPr>
              <a:t> for natural gas combined cycle plants (NGCC)</a:t>
            </a:r>
            <a:endParaRPr lang="en-US" sz="2600" b="1" dirty="0" smtClean="0">
              <a:solidFill>
                <a:schemeClr val="tx1"/>
              </a:solidFill>
            </a:endParaRPr>
          </a:p>
          <a:p>
            <a:r>
              <a:rPr lang="en-US" sz="2800" b="1" dirty="0" smtClean="0">
                <a:solidFill>
                  <a:schemeClr val="tx1"/>
                </a:solidFill>
              </a:rPr>
              <a:t>Uses these rates and 2012 generation mix to develop state specific goals</a:t>
            </a:r>
          </a:p>
          <a:p>
            <a:pPr lvl="1"/>
            <a:r>
              <a:rPr lang="en-US" sz="2600" b="1" dirty="0" smtClean="0">
                <a:solidFill>
                  <a:schemeClr val="tx1"/>
                </a:solidFill>
              </a:rPr>
              <a:t>For Virginia: Coal (1,305 lbs/</a:t>
            </a:r>
            <a:r>
              <a:rPr lang="en-US" sz="2600" b="1" dirty="0" err="1" smtClean="0">
                <a:solidFill>
                  <a:schemeClr val="tx1"/>
                </a:solidFill>
              </a:rPr>
              <a:t>MWh</a:t>
            </a:r>
            <a:r>
              <a:rPr lang="en-US" sz="2600" b="1" dirty="0" smtClean="0">
                <a:solidFill>
                  <a:schemeClr val="tx1"/>
                </a:solidFill>
              </a:rPr>
              <a:t> * 31%) + NGCC (771 lbs/</a:t>
            </a:r>
            <a:r>
              <a:rPr lang="en-US" sz="2600" b="1" dirty="0" err="1" smtClean="0">
                <a:solidFill>
                  <a:schemeClr val="tx1"/>
                </a:solidFill>
              </a:rPr>
              <a:t>MWh</a:t>
            </a:r>
            <a:r>
              <a:rPr lang="en-US" sz="2600" b="1" dirty="0" smtClean="0">
                <a:solidFill>
                  <a:schemeClr val="tx1"/>
                </a:solidFill>
              </a:rPr>
              <a:t> * 69%) = 934 lbs/</a:t>
            </a:r>
            <a:r>
              <a:rPr lang="en-US" sz="2600" b="1" dirty="0" err="1" smtClean="0">
                <a:solidFill>
                  <a:schemeClr val="tx1"/>
                </a:solidFill>
              </a:rPr>
              <a:t>MWh</a:t>
            </a:r>
            <a:endParaRPr lang="en-US" sz="2600" b="1" dirty="0" smtClean="0">
              <a:solidFill>
                <a:schemeClr val="tx1"/>
              </a:solidFill>
            </a:endParaRPr>
          </a:p>
          <a:p>
            <a:r>
              <a:rPr lang="en-US" sz="2800" b="1" dirty="0" smtClean="0">
                <a:solidFill>
                  <a:schemeClr val="tx1"/>
                </a:solidFill>
              </a:rPr>
              <a:t>VA’s interim goal set at 1,047 lbs/</a:t>
            </a:r>
            <a:r>
              <a:rPr lang="en-US" sz="2800" b="1" dirty="0" err="1" smtClean="0">
                <a:solidFill>
                  <a:schemeClr val="tx1"/>
                </a:solidFill>
              </a:rPr>
              <a:t>MWh</a:t>
            </a:r>
            <a:r>
              <a:rPr lang="en-US" sz="2800" b="1" dirty="0" smtClean="0">
                <a:solidFill>
                  <a:schemeClr val="tx1"/>
                </a:solidFill>
              </a:rPr>
              <a:t> beginning in 2022</a:t>
            </a:r>
          </a:p>
          <a:p>
            <a:r>
              <a:rPr lang="en-US" sz="2800" b="1" dirty="0" smtClean="0">
                <a:solidFill>
                  <a:schemeClr val="tx1"/>
                </a:solidFill>
              </a:rPr>
              <a:t>Final compliance still required by 2030</a:t>
            </a:r>
          </a:p>
          <a:p>
            <a:endParaRPr lang="en-US" sz="18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AFDDE-6735-43FA-B139-D4ED831ACD7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1535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91304" y="189470"/>
            <a:ext cx="8534400" cy="107641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HOW DOES THE FINAL PLAN ADDRESS VIRGINIA’S COMMENTS?</a:t>
            </a:r>
            <a:endParaRPr lang="en-US" b="1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087867" y="2196149"/>
            <a:ext cx="10782858" cy="55584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</a:rPr>
              <a:t>Equity – the final rule uses national standards that reduces inequity between state goals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</a:rPr>
              <a:t>State goals – the final rule reduces differences in state goals and any resulting economic disadvantages between Virginia and its neighbors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</a:rPr>
              <a:t>Zero emitting sources – the final rule dispenses with the arbitrary crediting of some clean power generation and will allow credit for new nuclear investments in the future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</a:rPr>
              <a:t>Renewable energy – the final plan is based on an updated national assumption of RE potential and VA’s higher rate goal will lessen the need for major RE ramp-up in the near term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</a:rPr>
              <a:t>Interim targets – the final rule delays the interim compliance period to 2022 and raises the previously front loaded VA interim goal to avoid the compliance “cliff”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</a:rPr>
              <a:t>Mass limits – the final rule provides both rate and mass limits for states to use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</a:rPr>
              <a:t>Reliability – the final rule provides a reliability safety value to address emergency situations and optional set-asides to assist single source assets.</a:t>
            </a:r>
          </a:p>
          <a:p>
            <a:pPr marL="0" indent="0">
              <a:buNone/>
            </a:pPr>
            <a:endParaRPr lang="en-US" sz="18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800" b="1" dirty="0" smtClean="0">
                <a:solidFill>
                  <a:schemeClr val="tx1"/>
                </a:solidFill>
              </a:rPr>
              <a:t>     </a:t>
            </a:r>
          </a:p>
          <a:p>
            <a:pPr marL="0" indent="0">
              <a:buNone/>
            </a:pP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smtClean="0">
                <a:solidFill>
                  <a:schemeClr val="tx1"/>
                </a:solidFill>
              </a:rPr>
              <a:t>     </a:t>
            </a:r>
          </a:p>
          <a:p>
            <a:endParaRPr lang="en-US" sz="18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AFDDE-6735-43FA-B139-D4ED831ACD7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5010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91304" y="189470"/>
            <a:ext cx="8534400" cy="1076410"/>
          </a:xfrm>
        </p:spPr>
        <p:txBody>
          <a:bodyPr/>
          <a:lstStyle/>
          <a:p>
            <a:r>
              <a:rPr lang="en-US" b="1" dirty="0" smtClean="0"/>
              <a:t>Virginia goals in detail</a:t>
            </a:r>
            <a:endParaRPr lang="en-US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18133" y="82379"/>
            <a:ext cx="2475012" cy="1392194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6088" t="17969" r="54063" b="28460"/>
          <a:stretch/>
        </p:blipFill>
        <p:spPr bwMode="auto">
          <a:xfrm>
            <a:off x="923112" y="1167715"/>
            <a:ext cx="8608429" cy="528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AFDDE-6735-43FA-B139-D4ED831ACD7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347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91304" y="189470"/>
            <a:ext cx="8534400" cy="1076410"/>
          </a:xfrm>
        </p:spPr>
        <p:txBody>
          <a:bodyPr>
            <a:normAutofit/>
          </a:bodyPr>
          <a:lstStyle/>
          <a:p>
            <a:r>
              <a:rPr lang="en-US" dirty="0" smtClean="0"/>
              <a:t>Virginia emission rate goals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8133" y="82379"/>
            <a:ext cx="2475012" cy="1392194"/>
          </a:xfrm>
          <a:prstGeom prst="rect">
            <a:avLst/>
          </a:prstGeom>
        </p:spPr>
      </p:pic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914401" y="1285741"/>
          <a:ext cx="8182098" cy="4972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302347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91304" y="189470"/>
            <a:ext cx="8534400" cy="1076410"/>
          </a:xfrm>
        </p:spPr>
        <p:txBody>
          <a:bodyPr>
            <a:normAutofit/>
          </a:bodyPr>
          <a:lstStyle/>
          <a:p>
            <a:r>
              <a:rPr lang="en-US" dirty="0" smtClean="0"/>
              <a:t>Virginia Mass emissions goals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8133" y="82379"/>
            <a:ext cx="2475012" cy="1392194"/>
          </a:xfrm>
          <a:prstGeom prst="rect">
            <a:avLst/>
          </a:prstGeom>
        </p:spPr>
      </p:pic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843147" y="1223159"/>
          <a:ext cx="8312727" cy="5035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302347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743200" y="189470"/>
            <a:ext cx="7792872" cy="915999"/>
          </a:xfrm>
        </p:spPr>
        <p:txBody>
          <a:bodyPr>
            <a:normAutofit/>
          </a:bodyPr>
          <a:lstStyle/>
          <a:p>
            <a:r>
              <a:rPr lang="en-US" b="1" dirty="0" smtClean="0"/>
              <a:t>State compliance PLANS</a:t>
            </a:r>
            <a:endParaRPr lang="en-US" b="1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791304" y="1484416"/>
            <a:ext cx="10782858" cy="5507455"/>
          </a:xfrm>
        </p:spPr>
        <p:txBody>
          <a:bodyPr>
            <a:no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State can develop  a compliance plan subject to EPA timetables and approval</a:t>
            </a:r>
          </a:p>
          <a:p>
            <a:pPr lvl="1"/>
            <a:r>
              <a:rPr lang="en-US" sz="1600" b="1" dirty="0" smtClean="0">
                <a:solidFill>
                  <a:schemeClr val="tx1"/>
                </a:solidFill>
              </a:rPr>
              <a:t>Flexibility within CPP guidelines</a:t>
            </a:r>
          </a:p>
          <a:p>
            <a:pPr lvl="2"/>
            <a:r>
              <a:rPr lang="en-US" b="1" dirty="0" smtClean="0">
                <a:solidFill>
                  <a:schemeClr val="tx1"/>
                </a:solidFill>
              </a:rPr>
              <a:t>Myriad  </a:t>
            </a:r>
            <a:r>
              <a:rPr lang="en-US" b="1" dirty="0" smtClean="0">
                <a:solidFill>
                  <a:schemeClr val="tx1"/>
                </a:solidFill>
              </a:rPr>
              <a:t>issues</a:t>
            </a:r>
          </a:p>
          <a:p>
            <a:pPr lvl="2"/>
            <a:r>
              <a:rPr lang="en-US" b="1" dirty="0" smtClean="0">
                <a:solidFill>
                  <a:schemeClr val="tx1"/>
                </a:solidFill>
              </a:rPr>
              <a:t>Blessing and curse</a:t>
            </a:r>
          </a:p>
          <a:p>
            <a:pPr lvl="1"/>
            <a:r>
              <a:rPr lang="en-US" sz="1600" b="1" dirty="0" smtClean="0">
                <a:solidFill>
                  <a:schemeClr val="tx1"/>
                </a:solidFill>
              </a:rPr>
              <a:t>Can adopt EPA model rule</a:t>
            </a:r>
          </a:p>
          <a:p>
            <a:pPr lvl="2"/>
            <a:r>
              <a:rPr lang="en-US" b="1" dirty="0" smtClean="0">
                <a:solidFill>
                  <a:schemeClr val="tx1"/>
                </a:solidFill>
              </a:rPr>
              <a:t>Presumptively approvable</a:t>
            </a:r>
          </a:p>
          <a:p>
            <a:pPr lvl="2"/>
            <a:r>
              <a:rPr lang="en-US" b="1" dirty="0" smtClean="0">
                <a:solidFill>
                  <a:schemeClr val="tx1"/>
                </a:solidFill>
              </a:rPr>
              <a:t>Proposed by EPA  on October 23</a:t>
            </a:r>
            <a:r>
              <a:rPr lang="en-US" b="1" baseline="30000" dirty="0" smtClean="0">
                <a:solidFill>
                  <a:schemeClr val="tx1"/>
                </a:solidFill>
              </a:rPr>
              <a:t>rd</a:t>
            </a:r>
            <a:r>
              <a:rPr lang="en-US" b="1" dirty="0" smtClean="0">
                <a:solidFill>
                  <a:schemeClr val="tx1"/>
                </a:solidFill>
              </a:rPr>
              <a:t> for rate and mass approaches and open to public comment</a:t>
            </a:r>
          </a:p>
          <a:p>
            <a:pPr lvl="2"/>
            <a:r>
              <a:rPr lang="en-US" b="1" dirty="0" smtClean="0">
                <a:solidFill>
                  <a:schemeClr val="tx1"/>
                </a:solidFill>
              </a:rPr>
              <a:t>Final sometime next year</a:t>
            </a:r>
          </a:p>
          <a:p>
            <a:r>
              <a:rPr lang="en-US" sz="1600" b="1" dirty="0" smtClean="0">
                <a:solidFill>
                  <a:schemeClr val="tx1"/>
                </a:solidFill>
              </a:rPr>
              <a:t>States that do not develop and implement an approved EPA compliance plan will have a federal plan imposed on them and implemented by EPA</a:t>
            </a:r>
          </a:p>
          <a:p>
            <a:pPr lvl="1"/>
            <a:r>
              <a:rPr lang="en-US" sz="1600" b="1" dirty="0" smtClean="0">
                <a:solidFill>
                  <a:schemeClr val="tx1"/>
                </a:solidFill>
              </a:rPr>
              <a:t>No flexibility or state control</a:t>
            </a:r>
          </a:p>
          <a:p>
            <a:pPr lvl="1"/>
            <a:r>
              <a:rPr lang="en-US" sz="1600" b="1" dirty="0" smtClean="0">
                <a:solidFill>
                  <a:schemeClr val="tx1"/>
                </a:solidFill>
              </a:rPr>
              <a:t>Proposed by EPA on October 23 and open to public comment</a:t>
            </a:r>
          </a:p>
          <a:p>
            <a:pPr lvl="1"/>
            <a:r>
              <a:rPr lang="en-US" sz="1600" b="1" dirty="0" smtClean="0">
                <a:solidFill>
                  <a:schemeClr val="tx1"/>
                </a:solidFill>
              </a:rPr>
              <a:t>Final sometime next year</a:t>
            </a:r>
          </a:p>
          <a:p>
            <a:endParaRPr lang="en-US" sz="18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AFDDE-6735-43FA-B139-D4ED831ACD7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0459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743200" y="189470"/>
            <a:ext cx="7792872" cy="915999"/>
          </a:xfrm>
        </p:spPr>
        <p:txBody>
          <a:bodyPr>
            <a:normAutofit/>
          </a:bodyPr>
          <a:lstStyle/>
          <a:p>
            <a:r>
              <a:rPr lang="en-US" b="1" dirty="0" smtClean="0"/>
              <a:t>State compliance options</a:t>
            </a:r>
            <a:endParaRPr lang="en-US" b="1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791304" y="1433383"/>
            <a:ext cx="10782858" cy="5558489"/>
          </a:xfrm>
        </p:spPr>
        <p:txBody>
          <a:bodyPr>
            <a:noAutofit/>
          </a:bodyPr>
          <a:lstStyle/>
          <a:p>
            <a:r>
              <a:rPr lang="en-US" sz="1800" b="1" dirty="0" smtClean="0">
                <a:solidFill>
                  <a:schemeClr val="tx1"/>
                </a:solidFill>
              </a:rPr>
              <a:t>The two main compliance plan options are:</a:t>
            </a:r>
          </a:p>
          <a:p>
            <a:pPr lvl="1"/>
            <a:r>
              <a:rPr lang="en-US" sz="1600" b="1" dirty="0" smtClean="0">
                <a:solidFill>
                  <a:schemeClr val="tx1"/>
                </a:solidFill>
              </a:rPr>
              <a:t>A state emissions standard plan, or</a:t>
            </a:r>
          </a:p>
          <a:p>
            <a:pPr lvl="1"/>
            <a:r>
              <a:rPr lang="en-US" sz="1600" b="1" dirty="0" smtClean="0">
                <a:solidFill>
                  <a:schemeClr val="tx1"/>
                </a:solidFill>
              </a:rPr>
              <a:t>A state measures plan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Under an emissions standard plan:</a:t>
            </a: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Use established overall rate or mass goals or specific rate/mass goals for specific sources</a:t>
            </a: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Can include only existing (rate) or existing &amp; new sources (mass)</a:t>
            </a: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Can participate in intra or interstate trading facilitated by EPA</a:t>
            </a: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Compliance is determined at the “stack” through monitoring</a:t>
            </a: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Rate based program would require generation and tracking of “emission reduction credits” from RE and EE projects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Under a state measures plan:</a:t>
            </a: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Include a mixture of measures to be implemented by the state including RE and EE standards and other measures</a:t>
            </a: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States choosing this option must also adopt a federally enforceable “backstop” </a:t>
            </a:r>
          </a:p>
          <a:p>
            <a:endParaRPr lang="en-US" sz="18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AFDDE-6735-43FA-B139-D4ED831ACD7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0459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1167</TotalTime>
  <Words>938</Words>
  <Application>Microsoft Office PowerPoint</Application>
  <PresentationFormat>Custom</PresentationFormat>
  <Paragraphs>131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Slice</vt:lpstr>
      <vt:lpstr>Final  CLEAN Power plan  </vt:lpstr>
      <vt:lpstr>FINAL plan BASICS</vt:lpstr>
      <vt:lpstr>FINAL plan BASICS</vt:lpstr>
      <vt:lpstr>HOW DOES THE FINAL PLAN ADDRESS VIRGINIA’S COMMENTS?</vt:lpstr>
      <vt:lpstr>Virginia goals in detail</vt:lpstr>
      <vt:lpstr>Virginia emission rate goals</vt:lpstr>
      <vt:lpstr>Virginia Mass emissions goals</vt:lpstr>
      <vt:lpstr>State compliance PLANS</vt:lpstr>
      <vt:lpstr>State compliance options</vt:lpstr>
      <vt:lpstr>Slide 10</vt:lpstr>
      <vt:lpstr>State compliance timeline</vt:lpstr>
      <vt:lpstr>Virginia’s PUBLIC PARTICIPATION approach </vt:lpstr>
      <vt:lpstr>PLANS AND PLAN COMPONENTS</vt:lpstr>
      <vt:lpstr>PLANS AND PLAN COMPONENTS</vt:lpstr>
      <vt:lpstr>PLANS AND PLAN COMPONENTS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FINAL CLEAN Power plan</dc:title>
  <dc:creator>tommieray</dc:creator>
  <cp:lastModifiedBy>iru64073</cp:lastModifiedBy>
  <cp:revision>78</cp:revision>
  <dcterms:created xsi:type="dcterms:W3CDTF">2015-08-16T20:08:24Z</dcterms:created>
  <dcterms:modified xsi:type="dcterms:W3CDTF">2015-11-10T15:08:53Z</dcterms:modified>
</cp:coreProperties>
</file>